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handoutMasterIdLst>
    <p:handoutMasterId r:id="rId60"/>
  </p:handoutMasterIdLst>
  <p:sldIdLst>
    <p:sldId id="257" r:id="rId3"/>
    <p:sldId id="444" r:id="rId4"/>
    <p:sldId id="451" r:id="rId5"/>
    <p:sldId id="443" r:id="rId6"/>
    <p:sldId id="449" r:id="rId7"/>
    <p:sldId id="445" r:id="rId8"/>
    <p:sldId id="440" r:id="rId9"/>
    <p:sldId id="328" r:id="rId10"/>
    <p:sldId id="463" r:id="rId11"/>
    <p:sldId id="409" r:id="rId12"/>
    <p:sldId id="448" r:id="rId13"/>
    <p:sldId id="450" r:id="rId14"/>
    <p:sldId id="381" r:id="rId15"/>
    <p:sldId id="422" r:id="rId16"/>
    <p:sldId id="423" r:id="rId17"/>
    <p:sldId id="464" r:id="rId18"/>
    <p:sldId id="465" r:id="rId19"/>
    <p:sldId id="426" r:id="rId20"/>
    <p:sldId id="323" r:id="rId21"/>
    <p:sldId id="429" r:id="rId22"/>
    <p:sldId id="404" r:id="rId23"/>
    <p:sldId id="454" r:id="rId24"/>
    <p:sldId id="457" r:id="rId25"/>
    <p:sldId id="437" r:id="rId26"/>
    <p:sldId id="427" r:id="rId27"/>
    <p:sldId id="374" r:id="rId28"/>
    <p:sldId id="458" r:id="rId29"/>
    <p:sldId id="459" r:id="rId30"/>
    <p:sldId id="460" r:id="rId31"/>
    <p:sldId id="461" r:id="rId32"/>
    <p:sldId id="462" r:id="rId33"/>
    <p:sldId id="411" r:id="rId34"/>
    <p:sldId id="341" r:id="rId35"/>
    <p:sldId id="361" r:id="rId36"/>
    <p:sldId id="364" r:id="rId37"/>
    <p:sldId id="365" r:id="rId38"/>
    <p:sldId id="337" r:id="rId39"/>
    <p:sldId id="338" r:id="rId40"/>
    <p:sldId id="430" r:id="rId41"/>
    <p:sldId id="447" r:id="rId42"/>
    <p:sldId id="347" r:id="rId43"/>
    <p:sldId id="331" r:id="rId44"/>
    <p:sldId id="402" r:id="rId45"/>
    <p:sldId id="406" r:id="rId46"/>
    <p:sldId id="413" r:id="rId47"/>
    <p:sldId id="431" r:id="rId48"/>
    <p:sldId id="432" r:id="rId49"/>
    <p:sldId id="434" r:id="rId50"/>
    <p:sldId id="433" r:id="rId51"/>
    <p:sldId id="467" r:id="rId52"/>
    <p:sldId id="469" r:id="rId53"/>
    <p:sldId id="470" r:id="rId54"/>
    <p:sldId id="435" r:id="rId55"/>
    <p:sldId id="349" r:id="rId56"/>
    <p:sldId id="436" r:id="rId57"/>
    <p:sldId id="288" r:id="rId58"/>
  </p:sldIdLst>
  <p:sldSz cx="9144000" cy="6858000" type="screen4x3"/>
  <p:notesSz cx="6743700" cy="9875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003399"/>
    <a:srgbClr val="16165D"/>
    <a:srgbClr val="000000"/>
    <a:srgbClr val="4D4D4D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45" autoAdjust="0"/>
    <p:restoredTop sz="95455" autoAdjust="0"/>
  </p:normalViewPr>
  <p:slideViewPr>
    <p:cSldViewPr>
      <p:cViewPr varScale="1">
        <p:scale>
          <a:sx n="74" d="100"/>
          <a:sy n="74" d="100"/>
        </p:scale>
        <p:origin x="1026" y="6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2125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782B5A02-0931-4314-9A96-083D319C68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1063"/>
            <a:ext cx="494665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2125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5A793BA4-24F4-4A8D-A557-AFB9957217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B21DF7-4DAF-4951-B9F6-77605ED5D66F}" type="slidenum">
              <a:rPr lang="pl-PL" altLang="pl-PL" sz="1200" smtClean="0"/>
              <a:pPr/>
              <a:t>1</a:t>
            </a:fld>
            <a:endParaRPr lang="pl-PL" altLang="pl-PL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b="1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4A38E5-69C4-4761-BF8F-2AEA3F9B2B2F}" type="slidenum">
              <a:rPr lang="pl-PL" altLang="pl-PL" sz="1200" smtClean="0"/>
              <a:pPr/>
              <a:t>26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Arkusze egzaminacyjne będą miały nowa szatę graficzną. Zmieniają się również symbole arkuszy egzaminacyjnych. Arkusz standardowy będzie miał symbol E-100.</a:t>
            </a:r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9EC968-3D98-4832-B10C-8C95D5FA9A45}" type="slidenum">
              <a:rPr lang="pl-PL" altLang="pl-PL" sz="1200" smtClean="0">
                <a:solidFill>
                  <a:srgbClr val="003366"/>
                </a:solidFill>
                <a:cs typeface="Times New Roman" panose="02020603050405020304" pitchFamily="18" charset="0"/>
              </a:rPr>
              <a:pPr/>
              <a:t>27</a:t>
            </a:fld>
            <a:endParaRPr lang="pl-PL" altLang="pl-PL" sz="1200" smtClean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Arkusz egzaminacyjny z języka polskiego na poziomie podstawowym będzie się składał z dwóch części: testu i wypracowania. Czas trwania egzaminu nie ulega zmianie, zdający otrzymają do rozwiązania dwa arkusze równocześnie. Zasady pakowania arkuszy omówimy na kolejnej konferencji.</a:t>
            </a:r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252D75-C7FA-464C-9883-13D3B98F6627}" type="slidenum">
              <a:rPr lang="pl-PL" altLang="pl-PL" sz="1200" smtClean="0">
                <a:solidFill>
                  <a:srgbClr val="003366"/>
                </a:solidFill>
                <a:cs typeface="Times New Roman" panose="02020603050405020304" pitchFamily="18" charset="0"/>
              </a:rPr>
              <a:pPr/>
              <a:t>28</a:t>
            </a:fld>
            <a:endParaRPr lang="pl-PL" altLang="pl-PL" sz="1200" smtClean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91AD3A-5519-42F7-AD90-4507456D26FF}" type="slidenum">
              <a:rPr lang="pl-PL" altLang="pl-PL" sz="1200" smtClean="0"/>
              <a:pPr/>
              <a:t>32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87CA88-B426-494E-B77C-04005B5A7034}" type="slidenum">
              <a:rPr lang="pl-PL" altLang="pl-PL" sz="1200" smtClean="0"/>
              <a:pPr/>
              <a:t>33</a:t>
            </a:fld>
            <a:endParaRPr lang="pl-PL" altLang="pl-PL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3BBDA3-7D13-40E7-BDA3-F0714B8E1114}" type="slidenum">
              <a:rPr lang="pl-PL" altLang="pl-PL" sz="1200" smtClean="0"/>
              <a:pPr/>
              <a:t>34</a:t>
            </a:fld>
            <a:endParaRPr lang="pl-PL" altLang="pl-PL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8D8898-0749-4CC7-8745-5D5378C633E4}" type="slidenum">
              <a:rPr lang="pl-PL" altLang="pl-PL" sz="1200" smtClean="0"/>
              <a:pPr/>
              <a:t>36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CBF6A4-494D-47CA-9BDF-5D62D701EC5E}" type="slidenum">
              <a:rPr lang="pl-PL" altLang="pl-PL" sz="1200" smtClean="0"/>
              <a:pPr/>
              <a:t>37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157447-FF9D-4079-84AB-C3697C38F4CB}" type="slidenum">
              <a:rPr lang="pl-PL" altLang="pl-PL" sz="1200" smtClean="0"/>
              <a:pPr/>
              <a:t>38</a:t>
            </a:fld>
            <a:endParaRPr lang="pl-PL" altLang="pl-PL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smtClean="0"/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pl-PL" smtClean="0"/>
              <a:t> </a:t>
            </a:r>
          </a:p>
        </p:txBody>
      </p:sp>
      <p:sp>
        <p:nvSpPr>
          <p:cNvPr id="645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AF26F8-ECCB-44B8-9FF9-BB00D396CFF5}" type="slidenum">
              <a:rPr lang="pl-PL" altLang="pl-PL" sz="1200" smtClean="0"/>
              <a:pPr/>
              <a:t>40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C39690-5164-4DD8-B6A3-416D749D84DE}" type="slidenum">
              <a:rPr lang="pl-PL" altLang="pl-PL" sz="1200" smtClean="0"/>
              <a:pPr/>
              <a:t>2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7766DD-1B42-4439-BB68-CAAEA71B3FA7}" type="slidenum">
              <a:rPr lang="pl-PL" altLang="pl-PL" sz="1200" smtClean="0"/>
              <a:pPr/>
              <a:t>41</a:t>
            </a:fld>
            <a:endParaRPr lang="pl-PL" altLang="pl-PL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E963A-89BC-4C20-BCFF-D7166706FADC}" type="slidenum">
              <a:rPr lang="pl-PL" altLang="pl-PL" sz="1200" smtClean="0"/>
              <a:pPr/>
              <a:t>42</a:t>
            </a:fld>
            <a:endParaRPr lang="pl-PL" altLang="pl-PL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2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700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E962FE-6057-493D-BCD2-87717749F0E3}" type="slidenum">
              <a:rPr lang="pl-PL" altLang="pl-PL" sz="1200" smtClean="0">
                <a:solidFill>
                  <a:srgbClr val="003366"/>
                </a:solidFill>
                <a:cs typeface="Times New Roman" panose="02020603050405020304" pitchFamily="18" charset="0"/>
              </a:rPr>
              <a:pPr/>
              <a:t>43</a:t>
            </a:fld>
            <a:endParaRPr lang="pl-PL" altLang="pl-PL" sz="1200" smtClean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708A7D-EF0A-4263-8FDD-68D835CACE1A}" type="slidenum">
              <a:rPr lang="pl-PL" altLang="pl-PL" sz="1200" smtClean="0"/>
              <a:pPr/>
              <a:t>44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2575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700" indent="-2270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C62230-D7E0-46FF-91BB-9D7727F156C1}" type="slidenum">
              <a:rPr lang="pl-PL" altLang="pl-PL" sz="1200" smtClean="0">
                <a:solidFill>
                  <a:srgbClr val="003366"/>
                </a:solidFill>
                <a:cs typeface="Times New Roman" panose="02020603050405020304" pitchFamily="18" charset="0"/>
              </a:rPr>
              <a:pPr/>
              <a:t>45</a:t>
            </a:fld>
            <a:endParaRPr lang="pl-PL" altLang="pl-PL" sz="1200" smtClean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870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CEBC3C-4B2C-4AF9-AE6F-DD49B2CEA667}" type="slidenum">
              <a:rPr lang="pl-PL" altLang="pl-PL" sz="1200" smtClean="0"/>
              <a:pPr/>
              <a:t>56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A03E14-F51D-455C-B703-B278EAC1BD42}" type="slidenum">
              <a:rPr lang="pl-PL" altLang="pl-PL" sz="1200" smtClean="0"/>
              <a:pPr/>
              <a:t>5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33D78F-8243-4B03-9A38-DE4C80911F40}" type="slidenum">
              <a:rPr lang="pl-PL" altLang="pl-PL" sz="1200" smtClean="0"/>
              <a:pPr/>
              <a:t>8</a:t>
            </a:fld>
            <a:endParaRPr lang="pl-PL" altLang="pl-PL" sz="1200" smtClean="0"/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b="1" smtClean="0"/>
          </a:p>
          <a:p>
            <a:pPr eaLnBrk="1" hangingPunct="1"/>
            <a:endParaRPr lang="pl-PL" altLang="pl-PL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67BBDE-5624-4F46-8D3D-745092B4CEB0}" type="slidenum">
              <a:rPr lang="pl-PL" altLang="pl-PL" sz="1200" smtClean="0"/>
              <a:pPr/>
              <a:t>13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794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650" indent="-223838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2850" indent="-22383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0050" indent="-22383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7250" indent="-22383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4450" indent="-22383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8F1E26-A673-4C41-A9E9-F0B3A87C716A}" type="slidenum">
              <a:rPr lang="pl-PL" altLang="pl-PL" sz="1200" smtClean="0">
                <a:solidFill>
                  <a:srgbClr val="003366"/>
                </a:solidFill>
                <a:cs typeface="Times New Roman" panose="02020603050405020304" pitchFamily="18" charset="0"/>
              </a:rPr>
              <a:pPr/>
              <a:t>14</a:t>
            </a:fld>
            <a:endParaRPr lang="pl-PL" altLang="pl-PL" sz="1200" smtClean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7CF0AE-55C1-44A2-BF71-11F1201098CF}" type="slidenum">
              <a:rPr lang="pl-PL" altLang="pl-PL" sz="1200" smtClean="0"/>
              <a:pPr/>
              <a:t>19</a:t>
            </a:fld>
            <a:endParaRPr lang="pl-PL" altLang="pl-PL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l-PL" altLang="pl-PL" b="1" smtClean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b="1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5C6565-332C-4504-B85B-D06103E135A3}" type="slidenum">
              <a:rPr lang="pl-PL" altLang="pl-PL" sz="1200" smtClean="0"/>
              <a:pPr/>
              <a:t>21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098C7D-ADE8-497C-9B39-DB11AA6B4F31}" type="slidenum">
              <a:rPr lang="pl-PL" altLang="pl-PL" sz="1200" smtClean="0"/>
              <a:pPr/>
              <a:t>24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3DA6-DDEE-403A-9F0D-BC280F290B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596001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A0F88-A151-46A3-BED7-9E883E701CA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217543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E62A-442F-4852-A74F-A9CCA862C5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597386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A2B62-4585-4D09-8131-031AB122BD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891595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685D4-782D-4CFC-8392-FF35C7F1BA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877992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DF6C-FD3C-4B21-994C-7CFB442A13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835081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2E56-6914-410E-B6BC-1693F4FE6D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200858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0441-3112-43EF-B66C-3FE721BBB9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728363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CCE6-9B3D-4280-AD08-EA41A0EACD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972608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5613-72DA-4213-B895-07DC4957EB2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1974915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49B43-9F2B-473C-AFF5-DF1C12FBD0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281292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47FF3-9CE9-4098-94F9-178C8BFEDB2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564600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D72C-1824-4F78-97D5-6FEDFBDBED8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3003361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0443-269F-43E9-9DCC-BC6A98CEA25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9015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2F71-59BC-4DC2-9BEC-BE716B04AD0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6516695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59700-E7BE-4ED7-93AE-EC2EA5ECD2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653312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4789-372F-4790-8284-9E76212629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1377257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5040-319A-4CC5-A71D-6DB22DBBFCA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020572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B0D50-B7BF-444D-992B-009E407E69F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993954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0453-5F28-4A7D-A9F5-26A7B939ED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968744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18148-41C8-4781-A2C6-668DE40EAF9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7995226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D548-78CC-4AC0-B359-953BE2C64F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1930639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3000">
              <a:srgbClr val="D3FFD3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9E1303-D546-4D30-A972-BA888624C3A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2F0D9"/>
            </a:gs>
            <a:gs pos="39999">
              <a:srgbClr val="E2F0D9"/>
            </a:gs>
            <a:gs pos="100000">
              <a:srgbClr val="B5D2EC"/>
            </a:gs>
            <a:gs pos="100000">
              <a:srgbClr val="B5D2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4D4922-423F-467F-8D78-1B0A1C1A70E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Rysunek1"/>
          <p:cNvPicPr>
            <a:picLocks noChangeAspect="1" noChangeArrowheads="1"/>
          </p:cNvPicPr>
          <p:nvPr/>
        </p:nvPicPr>
        <p:blipFill>
          <a:blip r:embed="rId3">
            <a:lum bright="58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7400"/>
            <a:ext cx="78486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0" y="1905000"/>
            <a:ext cx="8991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4000" dirty="0" smtClean="0">
                <a:solidFill>
                  <a:srgbClr val="0033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pl-PL" altLang="pl-PL" sz="4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Matura 2021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4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Prawa i obowiązki maturzystów</a:t>
            </a:r>
            <a:endParaRPr lang="pl-PL" altLang="pl-PL" sz="4000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5124" name="Picture 4" descr="C:\Documents and Settings\tadziu.OKE.000\Moje dokumenty\_Logo_14_l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0"/>
            <a:ext cx="1074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-242888"/>
            <a:ext cx="8675688" cy="12954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l-PL" altLang="pl-PL" sz="2400" dirty="0" smtClean="0">
                <a:solidFill>
                  <a:srgbClr val="003399"/>
                </a:solidFill>
                <a:latin typeface="Verdana" panose="020B0604030504040204" pitchFamily="34" charset="0"/>
              </a:rPr>
              <a:t/>
            </a:r>
            <a:br>
              <a:rPr lang="pl-PL" altLang="pl-PL" sz="2400" dirty="0" smtClean="0">
                <a:solidFill>
                  <a:srgbClr val="003399"/>
                </a:solidFill>
                <a:latin typeface="Verdana" panose="020B0604030504040204" pitchFamily="34" charset="0"/>
              </a:rPr>
            </a:br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Czynności wstępne </a:t>
            </a:r>
            <a:b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przed rozpoczęciem egzaminu </a:t>
            </a:r>
          </a:p>
        </p:txBody>
      </p:sp>
      <p:sp>
        <p:nvSpPr>
          <p:cNvPr id="18435" name="pole tekstowe 2"/>
          <p:cNvSpPr txBox="1">
            <a:spLocks noChangeArrowheads="1"/>
          </p:cNvSpPr>
          <p:nvPr/>
        </p:nvSpPr>
        <p:spPr bwMode="auto">
          <a:xfrm>
            <a:off x="179388" y="1844675"/>
            <a:ext cx="885666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zajęciu miejsca w sali egzaminacyjnej można zdjąć maseczkę. Należy ją ponownie założyć, jeśli podchodzi do ciebie nauczyciel lub kończysz pracę z arkuszem i zamierzasz wyjść.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000" b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ole tekstowe 2"/>
          <p:cNvSpPr txBox="1">
            <a:spLocks noChangeArrowheads="1"/>
          </p:cNvSpPr>
          <p:nvPr/>
        </p:nvSpPr>
        <p:spPr bwMode="auto">
          <a:xfrm>
            <a:off x="-33338" y="1773238"/>
            <a:ext cx="84248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Osoby, które przystępują do dwóch egzaminów jednego dnia, mogą w czasie przerwy opuścić budynek szkoły albo oczekiwać na terenie szkoły na rozpoczęcie kolejnego egzaminu danego dnia, jeżeli zapewniona jest odpowiednia przestrzeń.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rostokąt 1"/>
          <p:cNvSpPr>
            <a:spLocks noChangeArrowheads="1"/>
          </p:cNvSpPr>
          <p:nvPr/>
        </p:nvSpPr>
        <p:spPr bwMode="auto">
          <a:xfrm>
            <a:off x="611188" y="1125538"/>
            <a:ext cx="81375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Prosimy ze względu </a:t>
            </a:r>
            <a:b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panującą epidemię, aby </a:t>
            </a:r>
            <a:b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egzaminie unikać spotkań w grupie, </a:t>
            </a:r>
            <a:b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np. przy wejściu do szkoły </a:t>
            </a:r>
            <a:b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kontaktować między sobą </a:t>
            </a:r>
            <a:b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wykorzystaniem mediów społecznościowych, komunikatorów, telefonicznie.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ole tekstowe 2"/>
          <p:cNvSpPr txBox="1">
            <a:spLocks noChangeArrowheads="1"/>
          </p:cNvSpPr>
          <p:nvPr/>
        </p:nvSpPr>
        <p:spPr bwMode="auto">
          <a:xfrm>
            <a:off x="395288" y="1588"/>
            <a:ext cx="813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Zasady przystępowania do matury dla uczniów </a:t>
            </a:r>
            <a:br>
              <a:rPr lang="pl-PL" altLang="pl-PL" sz="20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absolwentów z lat ubiegłych</a:t>
            </a:r>
          </a:p>
        </p:txBody>
      </p:sp>
      <p:sp>
        <p:nvSpPr>
          <p:cNvPr id="21507" name="pole tekstowe 2"/>
          <p:cNvSpPr txBox="1">
            <a:spLocks noChangeArrowheads="1"/>
          </p:cNvSpPr>
          <p:nvPr/>
        </p:nvSpPr>
        <p:spPr bwMode="auto">
          <a:xfrm>
            <a:off x="273050" y="738188"/>
            <a:ext cx="8856663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Najważniejsze akty prawne, które regulują zasady przeprowadzenia egzaminu maturalnego w 2020 r.: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ustawa z dnia 7 września 1991 o systemie oświaty </a:t>
            </a:r>
            <a:br>
              <a:rPr lang="pl-PL" altLang="pl-PL" sz="16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(tekst jednolity Dz.U. z 2018 r., poz. 1457),</a:t>
            </a:r>
          </a:p>
          <a:p>
            <a:pPr eaLnBrk="1" hangingPunct="1">
              <a:buFontTx/>
              <a:buNone/>
            </a:pPr>
            <a:r>
              <a:rPr lang="pl-PL" altLang="pl-PL" sz="8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rozporządzenie  MEN z 21 grudnia 2016 w sprawie szczegółowych warunków   i sposobu przeprowadzania (….) i egzaminu maturalnego </a:t>
            </a:r>
            <a:b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(Dz. U. z 2016 r., poz. 2223),</a:t>
            </a:r>
          </a:p>
          <a:p>
            <a:pPr eaLnBrk="1" hangingPunct="1">
              <a:buFontTx/>
              <a:buNone/>
            </a:pPr>
            <a:endParaRPr lang="pl-PL" altLang="pl-PL" sz="8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Rozporządzenie Ministra Edukacji i Nauki z dnia 16 grudnia 2020 r. zmieniające rozporządzenie w sprawie szczególnych rozwiązań w okresie czasowego ograniczenia funkcjonowania jednostek systemu oświaty w związku z zapobieganiem, przeciwdziałaniem i zwalczaniem COVID-19 (Dz.U. 2020 poz. 2314).</a:t>
            </a:r>
          </a:p>
          <a:p>
            <a:pPr eaLnBrk="1" hangingPunct="1">
              <a:buFontTx/>
              <a:buNone/>
            </a:pPr>
            <a:r>
              <a:rPr lang="pl-PL" altLang="pl-PL" sz="18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oraz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pl-PL" altLang="pl-PL" sz="8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0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Informacja </a:t>
            </a:r>
            <a:r>
              <a:rPr lang="pl-PL" altLang="pl-PL" sz="2000">
                <a:solidFill>
                  <a:srgbClr val="16165D"/>
                </a:solidFill>
                <a:latin typeface="Verdana" panose="020B0604030504040204" pitchFamily="34" charset="0"/>
              </a:rPr>
              <a:t>o sposobie organizacji i przeprowadzenia egzaminu maturalnego obowiązująca w roku szkolnym 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</a:rPr>
              <a:t>2020/2021</a:t>
            </a:r>
            <a:r>
              <a:rPr lang="pl-PL" altLang="pl-PL" sz="1600">
                <a:solidFill>
                  <a:srgbClr val="FF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1600">
                <a:solidFill>
                  <a:srgbClr val="FF0000"/>
                </a:solidFill>
                <a:latin typeface="Verdana" panose="020B0604030504040204" pitchFamily="34" charset="0"/>
              </a:rPr>
            </a:br>
            <a:endParaRPr lang="pl-PL" altLang="pl-PL" sz="16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</a:rPr>
              <a:t>Komunikaty dyrektora CKE (strona internetowa OKE i CKE)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1600">
              <a:solidFill>
                <a:srgbClr val="16165D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Informacje o egzaminie maturalnym –</a:t>
            </a:r>
            <a:r>
              <a:rPr lang="pl-PL" altLang="pl-PL" sz="16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www.oke.wroc.pl</a:t>
            </a:r>
            <a:r>
              <a:rPr lang="pl-PL" altLang="pl-PL" sz="160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zakładka – </a:t>
            </a:r>
            <a:r>
              <a:rPr lang="pl-PL" altLang="pl-PL" sz="1600" i="1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 maturalny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ekstu 2"/>
          <p:cNvSpPr>
            <a:spLocks noGrp="1"/>
          </p:cNvSpPr>
          <p:nvPr>
            <p:ph type="body" idx="1"/>
          </p:nvPr>
        </p:nvSpPr>
        <p:spPr>
          <a:xfrm>
            <a:off x="755650" y="115888"/>
            <a:ext cx="7345363" cy="1057275"/>
          </a:xfrm>
        </p:spPr>
        <p:txBody>
          <a:bodyPr/>
          <a:lstStyle/>
          <a:p>
            <a:pPr algn="ctr"/>
            <a:r>
              <a:rPr lang="pl-PL" altLang="pl-PL" sz="2000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Podstawy prawne</a:t>
            </a:r>
          </a:p>
          <a:p>
            <a:pPr algn="ctr"/>
            <a:r>
              <a:rPr lang="pl-PL" altLang="pl-PL" sz="2000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Ustawa </a:t>
            </a:r>
            <a:r>
              <a:rPr lang="pl-PL" altLang="pl-PL" sz="180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Rozdział 3b </a:t>
            </a: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pl-PL" altLang="pl-PL" sz="1800" b="0" i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Ogólne zasady przeprowadzania egzaminów maturalnych</a:t>
            </a:r>
            <a:endParaRPr lang="pl-PL" altLang="pl-PL" sz="1800" b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55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1268413"/>
            <a:ext cx="4859338" cy="5400675"/>
          </a:xfrm>
        </p:spPr>
        <p:txBody>
          <a:bodyPr/>
          <a:lstStyle/>
          <a:p>
            <a:pPr marL="0" indent="0">
              <a:buFontTx/>
              <a:buNone/>
            </a:pPr>
            <a:endParaRPr lang="pl-PL" altLang="pl-P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art.44…</a:t>
            </a: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zzd. - zzg. egzaminy  obowiązkowe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zzh.  laureaci i finaliści 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zzj.   termin dodatkowy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zzk.  zasady przedstawiania wyników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zzl.   zasady zaliczenia egzaminów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zzn.  warunki ponownego przystępowania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(niezdane egzaminy)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zzo. warunki ponownego przystępowania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(aneks do świadectwa maturalnego)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1600" smtClean="0"/>
          </a:p>
        </p:txBody>
      </p:sp>
      <p:sp>
        <p:nvSpPr>
          <p:cNvPr id="2355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10125" y="1557338"/>
            <a:ext cx="4333875" cy="48244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zzq.  płatności za egzamin maturalny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zzr.   dostosowania 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zzt.  samodzielność prac zdających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zzv., zzw. unieważnienia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zzy.   tryb i warunki zgłaszania 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zastrzeżeń przez zdających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zzz.  wglądy  - tryb weryfikacji sumy</a:t>
            </a:r>
            <a:b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przyznanych punktów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611188" y="0"/>
            <a:ext cx="7848600" cy="865188"/>
          </a:xfrm>
        </p:spPr>
        <p:txBody>
          <a:bodyPr/>
          <a:lstStyle/>
          <a:p>
            <a: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Podstawy prawne</a:t>
            </a:r>
            <a:br>
              <a:rPr lang="pl-PL" altLang="pl-PL" sz="20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Rozporządzenie  MEN z 21 grudnia 2016 </a:t>
            </a:r>
            <a:r>
              <a:rPr lang="pl-PL" altLang="pl-PL" sz="2000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smtClean="0">
                <a:solidFill>
                  <a:srgbClr val="161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2000" smtClean="0"/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557338"/>
            <a:ext cx="8564562" cy="3959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000" i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Szczegółowe warunki i sposoby przeprowadzania egzaminu maturalnego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§30.            przedmioty dodatkowe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§31.            wykaz języków obcych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§32.- § 33.  deklaracje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§71.- §74.   zapisy na świadectwie maturalnym</a:t>
            </a:r>
          </a:p>
          <a:p>
            <a:pPr marL="0" indent="0">
              <a:buFontTx/>
              <a:buNone/>
            </a:pPr>
            <a:endParaRPr lang="pl-PL" altLang="pl-PL" sz="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§78.            płatności </a:t>
            </a:r>
            <a:endParaRPr lang="pl-PL" altLang="pl-PL" sz="1800" b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47813" y="404813"/>
            <a:ext cx="7056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Zasady zdawania matury w 2021 r.</a:t>
            </a:r>
          </a:p>
        </p:txBody>
      </p:sp>
      <p:sp>
        <p:nvSpPr>
          <p:cNvPr id="26627" name="pole tekstowe 2"/>
          <p:cNvSpPr txBox="1">
            <a:spLocks noChangeArrowheads="1"/>
          </p:cNvSpPr>
          <p:nvPr/>
        </p:nvSpPr>
        <p:spPr bwMode="auto">
          <a:xfrm>
            <a:off x="107950" y="1076325"/>
            <a:ext cx="89281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2021 r. nie przeprowadza się egzaminów ustnych.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2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Egzaminy ustne będą przeprowadzane dla osób, którym wyniki tych egzaminów są niezbędne </a:t>
            </a:r>
            <a:b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rekrutacji na zagraniczną uczelnię wyższą.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2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Konieczność przystąpienia do matury ustnej należało zgłosić w terminie do 15 stycznia/7 lutego.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2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Możliwość zmiany deklaracji maturalnej, </a:t>
            </a:r>
            <a:b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tym rezygnacji z przedmiotu dodatkowego</a:t>
            </a:r>
            <a:b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terminie do 20 kwietnia przysługuje</a:t>
            </a:r>
            <a:b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wyłącznie  laureatom/finalistom olimpiad</a:t>
            </a:r>
            <a:b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2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przedmiotowych.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47813" y="404813"/>
            <a:ext cx="7056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Zasady zdawania matury w 2021 r.</a:t>
            </a:r>
          </a:p>
        </p:txBody>
      </p:sp>
      <p:sp>
        <p:nvSpPr>
          <p:cNvPr id="27651" name="pole tekstowe 2"/>
          <p:cNvSpPr txBox="1">
            <a:spLocks noChangeArrowheads="1"/>
          </p:cNvSpPr>
          <p:nvPr/>
        </p:nvSpPr>
        <p:spPr bwMode="auto">
          <a:xfrm>
            <a:off x="179388" y="1700213"/>
            <a:ext cx="896461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2021 r. nie ma obowiązku przystępowania do matury z przedmiotów dodatkowych.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9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Istnieje możliwość przystąpienia od 1 do 6 przedmiotów dodatkowych.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9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Nieprzystąpienie do matury z zadeklarowanych przedmiotów dodatkowych wiąże się </a:t>
            </a:r>
            <a:b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otrzymaniem na świadectwie 0% z tego przedmiotu.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638" y="46038"/>
            <a:ext cx="9099550" cy="717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Informacja o sposobie organizacji i przeprowadzania </a:t>
            </a:r>
            <a:b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egzaminu maturalnego</a:t>
            </a:r>
            <a:endParaRPr lang="pl-PL" altLang="pl-PL" sz="20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5" name="Tytuł 1"/>
          <p:cNvSpPr txBox="1">
            <a:spLocks/>
          </p:cNvSpPr>
          <p:nvPr/>
        </p:nvSpPr>
        <p:spPr bwMode="auto">
          <a:xfrm>
            <a:off x="4906963" y="2349500"/>
            <a:ext cx="3816350" cy="1366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l-PL" altLang="pl-PL" sz="1800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www.oke.wroc.pl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Zakładka</a:t>
            </a:r>
            <a:r>
              <a:rPr lang="pl-PL" altLang="pl-PL" sz="1800" i="1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Egzamin maturalny/Informacje</a:t>
            </a:r>
            <a:br>
              <a:rPr lang="pl-PL" altLang="pl-PL" sz="1800" i="1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800" i="1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dla zdających</a:t>
            </a:r>
          </a:p>
        </p:txBody>
      </p:sp>
      <p:pic>
        <p:nvPicPr>
          <p:cNvPr id="28676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3588"/>
            <a:ext cx="42481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Informacje o egzaminie maturalnym </a:t>
            </a:r>
            <a:b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dla uczniów o specjalnych potrzebach edukacyjnych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534400" cy="4149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400" b="1" i="1" dirty="0" smtClean="0"/>
              <a:t> </a:t>
            </a:r>
            <a:r>
              <a:rPr lang="pl-PL" altLang="pl-PL" sz="2000" b="1" dirty="0" smtClean="0">
                <a:solidFill>
                  <a:schemeClr val="accent6">
                    <a:lumMod val="50000"/>
                  </a:schemeClr>
                </a:solidFill>
                <a:sym typeface="SPSS Marker Set" pitchFamily="2" charset="2"/>
              </a:rPr>
              <a:t></a:t>
            </a:r>
            <a:r>
              <a:rPr lang="pl-PL" altLang="pl-PL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Komunikat dyrektora CKE w sprawie sposobów dostosowania warunków i formy przeprowadzania egzaminu maturalnego w roku 2020/2021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(www.cke.edu.pl)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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Instrukcja przeprowadzania egzaminu maturalnego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z udziałem nauczyciela wspomagającego w czytaniu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 pisaniu. (</a:t>
            </a:r>
            <a:r>
              <a:rPr lang="pl-PL" altLang="pl-PL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Informacja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…)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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Instrukcja przeprowadzania egzaminu maturalnego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dla zdających korzystających z komputera.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(</a:t>
            </a:r>
            <a:r>
              <a:rPr lang="pl-PL" altLang="pl-PL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Informacja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…)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e tekstowe 1"/>
          <p:cNvSpPr txBox="1">
            <a:spLocks noChangeArrowheads="1"/>
          </p:cNvSpPr>
          <p:nvPr/>
        </p:nvSpPr>
        <p:spPr bwMode="auto">
          <a:xfrm>
            <a:off x="323850" y="908050"/>
            <a:ext cx="86407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 maturalny w 2021 roku z powodu pandemii koronawirusa odbywać się musi </a:t>
            </a:r>
            <a:b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specjalnych warunkach higienicznych.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Oprócz procedur dotyczących przeprowadzania egzaminów musimy stosować się do wytycznych opracowanych przez Ministerstwo Edukacji Narodowej, Centralną Komisję Egzaminacyjną </a:t>
            </a:r>
            <a:b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Główny Inspektorat Sanitarny.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3294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www.oke.wroc.pl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Informacje o egzaminie maturalnym </a:t>
            </a:r>
            <a:b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dla uczniów o specjalnych potrzebach edukacyjnych</a:t>
            </a:r>
            <a:endParaRPr lang="pl-PL" sz="2400" dirty="0"/>
          </a:p>
        </p:txBody>
      </p:sp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412875"/>
            <a:ext cx="8350250" cy="4683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Dostosowanie warunków egzaminu może nastąpić na podstawie: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orzeczenia o niepełnosprawności,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orzeczenia o nauczaniu indywidualnym,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zaświadczenia lekarskiego o chorobie przewlekłej,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opinii poradni o dysleksji/dyskalkulii.</a:t>
            </a:r>
          </a:p>
          <a:p>
            <a:pPr marL="0" indent="0">
              <a:buFont typeface="Wingdings" panose="05000000000000000000" pitchFamily="2" charset="2"/>
              <a:buChar char="Ø"/>
            </a:pPr>
            <a:endParaRPr lang="pl-PL" altLang="pl-PL" sz="20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Uwaga:</a:t>
            </a:r>
          </a:p>
          <a:p>
            <a:pPr marL="0" indent="0">
              <a:buFontTx/>
              <a:buNone/>
            </a:pP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Opinia o dysleksji/dyskalkulii nie uprawnia do wydłużenia czasu trwania egzaminu</a:t>
            </a:r>
          </a:p>
          <a:p>
            <a:pPr marL="0" indent="0">
              <a:buFont typeface="Wingdings" panose="05000000000000000000" pitchFamily="2" charset="2"/>
              <a:buChar char="Ø"/>
            </a:pPr>
            <a:endParaRPr lang="pl-PL" altLang="pl-PL" sz="2000" b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ole tekstowe 2"/>
          <p:cNvSpPr txBox="1">
            <a:spLocks noChangeArrowheads="1"/>
          </p:cNvSpPr>
          <p:nvPr/>
        </p:nvSpPr>
        <p:spPr bwMode="auto">
          <a:xfrm>
            <a:off x="0" y="333375"/>
            <a:ext cx="89646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Komunikat w sprawie materiałów </a:t>
            </a:r>
            <a:br>
              <a:rPr lang="pl-PL" altLang="pl-PL" sz="22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2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przyborów pomocniczych</a:t>
            </a:r>
          </a:p>
        </p:txBody>
      </p:sp>
      <p:pic>
        <p:nvPicPr>
          <p:cNvPr id="32771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0322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33375"/>
            <a:ext cx="89344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pole tekstowe 3"/>
          <p:cNvSpPr txBox="1">
            <a:spLocks noChangeArrowheads="1"/>
          </p:cNvSpPr>
          <p:nvPr/>
        </p:nvSpPr>
        <p:spPr bwMode="auto">
          <a:xfrm>
            <a:off x="684213" y="3573463"/>
            <a:ext cx="7632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FF0000"/>
                </a:solidFill>
                <a:latin typeface="Arial" panose="020B0604020202020204" pitchFamily="34" charset="0"/>
              </a:rPr>
              <a:t>Nie używamy ołówków</a:t>
            </a:r>
            <a:r>
              <a:rPr lang="pl-PL" altLang="pl-PL" sz="2800">
                <a:solidFill>
                  <a:srgbClr val="FF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7848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pole tekstowe 4"/>
          <p:cNvSpPr txBox="1">
            <a:spLocks noChangeArrowheads="1"/>
          </p:cNvSpPr>
          <p:nvPr/>
        </p:nvSpPr>
        <p:spPr bwMode="auto">
          <a:xfrm>
            <a:off x="539750" y="404813"/>
            <a:ext cx="842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Sprawdź, z których materiałów i przyborów możesz korzystać na zdawanych przez siebie egzaminach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671513" y="22225"/>
            <a:ext cx="7772400" cy="1143000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Materiały </a:t>
            </a:r>
            <a:b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przybory pomocnicze</a:t>
            </a:r>
          </a:p>
        </p:txBody>
      </p:sp>
      <p:sp>
        <p:nvSpPr>
          <p:cNvPr id="36867" name="Symbol zastępczy zawartości 2"/>
          <p:cNvSpPr>
            <a:spLocks noGrp="1"/>
          </p:cNvSpPr>
          <p:nvPr>
            <p:ph idx="1"/>
          </p:nvPr>
        </p:nvSpPr>
        <p:spPr>
          <a:xfrm>
            <a:off x="665163" y="1341438"/>
            <a:ext cx="7939087" cy="5111750"/>
          </a:xfrm>
        </p:spPr>
        <p:txBody>
          <a:bodyPr/>
          <a:lstStyle/>
          <a:p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każdym egzaminie pisemnym zdający mają prawo do używania tylko takich dodatkowych materiałów i przyborów pomocniczych, które są opisane w </a:t>
            </a:r>
            <a:r>
              <a:rPr lang="pl-PL" altLang="pl-PL" sz="2000" b="1" i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Komunikacie</a:t>
            </a: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Zdający może mieć własne przybory do rysowania (linijka, cyrkiel …) i kalkulator prosty. </a:t>
            </a:r>
          </a:p>
          <a:p>
            <a:endParaRPr lang="pl-PL" altLang="pl-PL" sz="20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24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teren szkoły nie wolno wnosić zbędnych rzeczy, w tym książek, telefonów komórkowych, maskotek …</a:t>
            </a:r>
          </a:p>
          <a:p>
            <a:endParaRPr lang="pl-PL" altLang="pl-PL" sz="20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wolno pożyczać przyborów od innych zdających.</a:t>
            </a:r>
          </a:p>
          <a:p>
            <a:endParaRPr lang="pl-PL" altLang="pl-PL" sz="20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2420938"/>
            <a:ext cx="3330575" cy="41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Prostokąt 1"/>
          <p:cNvSpPr>
            <a:spLocks noChangeArrowheads="1"/>
          </p:cNvSpPr>
          <p:nvPr/>
        </p:nvSpPr>
        <p:spPr bwMode="auto">
          <a:xfrm>
            <a:off x="0" y="1111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  <a:t>Kalkulator prosty zawiera tylko podstawowe działania: dodawanie, odejmowanie, </a:t>
            </a:r>
            <a:b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</a:br>
            <a: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  <a:t>mnożenie, dzielenie, </a:t>
            </a:r>
            <a:b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</a:br>
            <a: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  <a:t>pierwiastkowanie, %, </a:t>
            </a:r>
            <a:b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</a:br>
            <a:r>
              <a:rPr lang="pl-PL" altLang="pl-PL" sz="2400">
                <a:solidFill>
                  <a:srgbClr val="008000"/>
                </a:solidFill>
                <a:latin typeface="Verdana" panose="020B0604030504040204" pitchFamily="34" charset="0"/>
              </a:rPr>
              <a:t>pamięć (+), pamięć (-)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250825" y="1190625"/>
            <a:ext cx="864235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526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717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908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48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05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62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19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Wybrane wzory matematyczne oraz wybrane wzory i stałe fizykochemiczne (biologia, chemia, fizyka)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zapewnia szkoła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43263"/>
            <a:ext cx="230505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43263"/>
            <a:ext cx="3600450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7344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pole tekstowe 2"/>
          <p:cNvSpPr txBox="1">
            <a:spLocks noChangeArrowheads="1"/>
          </p:cNvSpPr>
          <p:nvPr/>
        </p:nvSpPr>
        <p:spPr bwMode="auto">
          <a:xfrm>
            <a:off x="682625" y="139700"/>
            <a:ext cx="7777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33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Arkusze egzaminacyjne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88201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pole tekstowe 2"/>
          <p:cNvSpPr txBox="1">
            <a:spLocks noChangeArrowheads="1"/>
          </p:cNvSpPr>
          <p:nvPr/>
        </p:nvSpPr>
        <p:spPr bwMode="auto">
          <a:xfrm>
            <a:off x="611188" y="11588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33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Arkusze egzaminacyjne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65375"/>
            <a:ext cx="27352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pole tekstowe 2"/>
          <p:cNvSpPr txBox="1">
            <a:spLocks noChangeArrowheads="1"/>
          </p:cNvSpPr>
          <p:nvPr/>
        </p:nvSpPr>
        <p:spPr bwMode="auto">
          <a:xfrm>
            <a:off x="250825" y="836613"/>
            <a:ext cx="8497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Zawsze sprawdzajmy, czy otrzymaliśmy właściwy arkusz.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Symbol arkusza znajduje się w kodzie kreskowym znajdującym się na arkuszu i na indywidualnym kodzie kreskowym zdającego.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4213" y="3429000"/>
            <a:ext cx="835183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100 – standardowy</a:t>
            </a:r>
          </a:p>
          <a:p>
            <a:pPr>
              <a:defRPr/>
            </a:pPr>
            <a:endParaRPr lang="pl-PL" sz="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200 – dla osób z autyzmem, zespołem Aspergera</a:t>
            </a:r>
          </a:p>
          <a:p>
            <a:pPr>
              <a:defRPr/>
            </a:pPr>
            <a:endParaRPr lang="pl-PL" sz="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300 – dla osób słabosłyszących</a:t>
            </a:r>
          </a:p>
          <a:p>
            <a:pPr>
              <a:defRPr/>
            </a:pPr>
            <a:endParaRPr lang="pl-PL" sz="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400 – dla osób niedowidzących</a:t>
            </a:r>
          </a:p>
          <a:p>
            <a:pPr>
              <a:defRPr/>
            </a:pPr>
            <a:endParaRPr lang="pl-PL" sz="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700 – dla osób niesłyszących </a:t>
            </a:r>
          </a:p>
        </p:txBody>
      </p:sp>
      <p:sp>
        <p:nvSpPr>
          <p:cNvPr id="46085" name="Strzałka w górę 4"/>
          <p:cNvSpPr>
            <a:spLocks noChangeArrowheads="1"/>
          </p:cNvSpPr>
          <p:nvPr/>
        </p:nvSpPr>
        <p:spPr bwMode="auto">
          <a:xfrm>
            <a:off x="1331913" y="2565400"/>
            <a:ext cx="46037" cy="1474788"/>
          </a:xfrm>
          <a:prstGeom prst="upArrow">
            <a:avLst>
              <a:gd name="adj1" fmla="val 50000"/>
              <a:gd name="adj2" fmla="val 4968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6086" name="Strzałka w górę 5"/>
          <p:cNvSpPr>
            <a:spLocks noChangeArrowheads="1"/>
          </p:cNvSpPr>
          <p:nvPr/>
        </p:nvSpPr>
        <p:spPr bwMode="auto">
          <a:xfrm>
            <a:off x="1377950" y="2709863"/>
            <a:ext cx="169863" cy="1871662"/>
          </a:xfrm>
          <a:prstGeom prst="upArrow">
            <a:avLst>
              <a:gd name="adj1" fmla="val 50000"/>
              <a:gd name="adj2" fmla="val 501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ostokąt 1"/>
          <p:cNvSpPr>
            <a:spLocks noChangeArrowheads="1"/>
          </p:cNvSpPr>
          <p:nvPr/>
        </p:nvSpPr>
        <p:spPr bwMode="auto">
          <a:xfrm>
            <a:off x="755650" y="1484313"/>
            <a:ext cx="72723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Informacje zawarte w prezentacji pochodzą z wytycznych opracowanych na maturę w 2020 roku. </a:t>
            </a:r>
            <a:b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opublikowaniu wytycznych na sesję 2021 prosimy o ewentualne </a:t>
            </a:r>
            <a:r>
              <a:rPr lang="pl-PL" altLang="pl-PL" sz="2400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skorygowanie lub uzupełnienie </a:t>
            </a:r>
            <a:r>
              <a:rPr lang="pl-PL" altLang="pl-PL" sz="24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zawartych w niej informacji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5370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435600" y="1557338"/>
            <a:ext cx="36004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8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Czas trwania egzaminów dla arkusza standardowego i arkuszy dostosowanych</a:t>
            </a: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rostokąt 1"/>
          <p:cNvSpPr>
            <a:spLocks noChangeArrowheads="1"/>
          </p:cNvSpPr>
          <p:nvPr/>
        </p:nvSpPr>
        <p:spPr bwMode="auto">
          <a:xfrm>
            <a:off x="611188" y="1290638"/>
            <a:ext cx="8281987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rozdaniu arkuszy egzaminacyjnych każdy zdający </a:t>
            </a:r>
            <a:r>
              <a:rPr lang="pl-PL" altLang="pl-PL" sz="20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 obowiązek zapoznać się z instrukcją </a:t>
            </a:r>
            <a:br>
              <a:rPr lang="pl-PL" altLang="pl-PL" sz="20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pierwszej stronie arkusza </a:t>
            </a:r>
            <a:r>
              <a:rPr lang="pl-PL" altLang="pl-PL" sz="2000" b="0" u="sng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oraz sprawdzić</a:t>
            </a:r>
            <a:r>
              <a:rPr lang="pl-PL" altLang="pl-PL" sz="20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 b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czy otrzymał właściwy arkusz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900" b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numer PESEL na pasku kodowym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900" b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kompletność arkusza, 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42988" y="476250"/>
            <a:ext cx="7058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Kodowanie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sz="2400" dirty="0"/>
          </a:p>
        </p:txBody>
      </p:sp>
      <p:sp>
        <p:nvSpPr>
          <p:cNvPr id="49155" name="pole tekstowe 3"/>
          <p:cNvSpPr txBox="1">
            <a:spLocks noChangeArrowheads="1"/>
          </p:cNvSpPr>
          <p:nvPr/>
        </p:nvSpPr>
        <p:spPr bwMode="auto">
          <a:xfrm>
            <a:off x="92075" y="2249488"/>
            <a:ext cx="90360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zauważysz błąd w numerze PESEL, zgłoś to członkowi komisji egzaminacyjnej.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solidFill>
                <a:srgbClr val="0099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Pamiętaj, że kodujesz arkusz egzaminacyjny w dwóch miejscach: </a:t>
            </a:r>
            <a:br>
              <a:rPr lang="pl-PL" altLang="pl-PL" sz="28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8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pierwszej stronie arkusza i na karcie odpowiedzi.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0825" y="115888"/>
            <a:ext cx="7850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Kodowanie arkusza egzaminacyjnego 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03" name="Prostokąt 1"/>
          <p:cNvSpPr>
            <a:spLocks noChangeArrowheads="1"/>
          </p:cNvSpPr>
          <p:nvPr/>
        </p:nvSpPr>
        <p:spPr bwMode="auto">
          <a:xfrm>
            <a:off x="1331913" y="6381750"/>
            <a:ext cx="5526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FF0000"/>
                </a:solidFill>
                <a:latin typeface="Arial" panose="020B0604020202020204" pitchFamily="34" charset="0"/>
              </a:rPr>
              <a:t>Nie przyklejamy paska z imieniem i nazwiskiem!</a:t>
            </a:r>
          </a:p>
        </p:txBody>
      </p:sp>
      <p:pic>
        <p:nvPicPr>
          <p:cNvPr id="51204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68325"/>
            <a:ext cx="370522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05" name="Łącznik prosty 4"/>
          <p:cNvCxnSpPr>
            <a:cxnSpLocks noChangeShapeType="1"/>
          </p:cNvCxnSpPr>
          <p:nvPr/>
        </p:nvCxnSpPr>
        <p:spPr bwMode="auto">
          <a:xfrm>
            <a:off x="34925" y="577850"/>
            <a:ext cx="3600450" cy="16986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06" name="Łącznik prosty 6"/>
          <p:cNvCxnSpPr>
            <a:cxnSpLocks noChangeShapeType="1"/>
          </p:cNvCxnSpPr>
          <p:nvPr/>
        </p:nvCxnSpPr>
        <p:spPr bwMode="auto">
          <a:xfrm flipH="1">
            <a:off x="34925" y="568325"/>
            <a:ext cx="3671888" cy="1717675"/>
          </a:xfrm>
          <a:prstGeom prst="lin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07" name="Łącznik prosty 8"/>
          <p:cNvCxnSpPr>
            <a:cxnSpLocks noChangeShapeType="1"/>
          </p:cNvCxnSpPr>
          <p:nvPr/>
        </p:nvCxnSpPr>
        <p:spPr bwMode="auto">
          <a:xfrm>
            <a:off x="34925" y="577850"/>
            <a:ext cx="3684588" cy="17081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08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21605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Owal 13"/>
          <p:cNvSpPr>
            <a:spLocks noChangeArrowheads="1"/>
          </p:cNvSpPr>
          <p:nvPr/>
        </p:nvSpPr>
        <p:spPr bwMode="auto">
          <a:xfrm>
            <a:off x="107950" y="2349500"/>
            <a:ext cx="719138" cy="3889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pl-PL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upa 4"/>
          <p:cNvGrpSpPr>
            <a:grpSpLocks/>
          </p:cNvGrpSpPr>
          <p:nvPr/>
        </p:nvGrpSpPr>
        <p:grpSpPr bwMode="auto">
          <a:xfrm>
            <a:off x="1116013" y="1577975"/>
            <a:ext cx="5999162" cy="4410075"/>
            <a:chOff x="3707904" y="3140968"/>
            <a:chExt cx="6000000" cy="4409524"/>
          </a:xfrm>
        </p:grpSpPr>
        <p:pic>
          <p:nvPicPr>
            <p:cNvPr id="53260" name="Obraz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140968"/>
              <a:ext cx="6000000" cy="440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1" name="Text Box 15"/>
            <p:cNvSpPr txBox="1">
              <a:spLocks noChangeArrowheads="1"/>
            </p:cNvSpPr>
            <p:nvPr/>
          </p:nvSpPr>
          <p:spPr bwMode="auto">
            <a:xfrm>
              <a:off x="4556937" y="4986118"/>
              <a:ext cx="29194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A</a:t>
              </a:r>
            </a:p>
          </p:txBody>
        </p:sp>
        <p:sp>
          <p:nvSpPr>
            <p:cNvPr id="53262" name="Rectangle 28"/>
            <p:cNvSpPr>
              <a:spLocks noChangeArrowheads="1"/>
            </p:cNvSpPr>
            <p:nvPr/>
          </p:nvSpPr>
          <p:spPr bwMode="auto">
            <a:xfrm>
              <a:off x="4754332" y="4986117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53263" name="Rectangle 28"/>
            <p:cNvSpPr>
              <a:spLocks noChangeArrowheads="1"/>
            </p:cNvSpPr>
            <p:nvPr/>
          </p:nvSpPr>
          <p:spPr bwMode="auto">
            <a:xfrm>
              <a:off x="4930386" y="4986116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53264" name="Rectangle 28"/>
            <p:cNvSpPr>
              <a:spLocks noChangeArrowheads="1"/>
            </p:cNvSpPr>
            <p:nvPr/>
          </p:nvSpPr>
          <p:spPr bwMode="auto">
            <a:xfrm>
              <a:off x="7046616" y="4986116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53265" name="Rectangle 28"/>
            <p:cNvSpPr>
              <a:spLocks noChangeArrowheads="1"/>
            </p:cNvSpPr>
            <p:nvPr/>
          </p:nvSpPr>
          <p:spPr bwMode="auto">
            <a:xfrm>
              <a:off x="6880653" y="4986116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53266" name="Rectangle 28"/>
            <p:cNvSpPr>
              <a:spLocks noChangeArrowheads="1"/>
            </p:cNvSpPr>
            <p:nvPr/>
          </p:nvSpPr>
          <p:spPr bwMode="auto">
            <a:xfrm>
              <a:off x="6704599" y="4986116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53267" name="Rectangle 28"/>
            <p:cNvSpPr>
              <a:spLocks noChangeArrowheads="1"/>
            </p:cNvSpPr>
            <p:nvPr/>
          </p:nvSpPr>
          <p:spPr bwMode="auto">
            <a:xfrm>
              <a:off x="6528545" y="4985028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53268" name="Rectangle 28"/>
            <p:cNvSpPr>
              <a:spLocks noChangeArrowheads="1"/>
            </p:cNvSpPr>
            <p:nvPr/>
          </p:nvSpPr>
          <p:spPr bwMode="auto">
            <a:xfrm>
              <a:off x="6345777" y="4985028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53269" name="Rectangle 28"/>
            <p:cNvSpPr>
              <a:spLocks noChangeArrowheads="1"/>
            </p:cNvSpPr>
            <p:nvPr/>
          </p:nvSpPr>
          <p:spPr bwMode="auto">
            <a:xfrm>
              <a:off x="6152868" y="4985028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53270" name="Rectangle 28"/>
            <p:cNvSpPr>
              <a:spLocks noChangeArrowheads="1"/>
            </p:cNvSpPr>
            <p:nvPr/>
          </p:nvSpPr>
          <p:spPr bwMode="auto">
            <a:xfrm>
              <a:off x="5951465" y="4983580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53271" name="Rectangle 28"/>
            <p:cNvSpPr>
              <a:spLocks noChangeArrowheads="1"/>
            </p:cNvSpPr>
            <p:nvPr/>
          </p:nvSpPr>
          <p:spPr bwMode="auto">
            <a:xfrm>
              <a:off x="5781110" y="4983580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53272" name="Rectangle 28"/>
            <p:cNvSpPr>
              <a:spLocks noChangeArrowheads="1"/>
            </p:cNvSpPr>
            <p:nvPr/>
          </p:nvSpPr>
          <p:spPr bwMode="auto">
            <a:xfrm>
              <a:off x="5643882" y="4982132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53273" name="Rectangle 28"/>
            <p:cNvSpPr>
              <a:spLocks noChangeArrowheads="1"/>
            </p:cNvSpPr>
            <p:nvPr/>
          </p:nvSpPr>
          <p:spPr bwMode="auto">
            <a:xfrm>
              <a:off x="5250752" y="5007685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9</a:t>
              </a:r>
            </a:p>
          </p:txBody>
        </p:sp>
        <p:sp>
          <p:nvSpPr>
            <p:cNvPr id="53274" name="Rectangle 28"/>
            <p:cNvSpPr>
              <a:spLocks noChangeArrowheads="1"/>
            </p:cNvSpPr>
            <p:nvPr/>
          </p:nvSpPr>
          <p:spPr bwMode="auto">
            <a:xfrm>
              <a:off x="5449946" y="5007684"/>
              <a:ext cx="2317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0">
                  <a:latin typeface="Verdana" panose="020B0604030504040204" pitchFamily="34" charset="0"/>
                </a:rPr>
                <a:t>6</a:t>
              </a:r>
            </a:p>
          </p:txBody>
        </p:sp>
      </p:grp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4316413" y="63849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FF0066"/>
                </a:solidFill>
                <a:latin typeface="Verdana" panose="020B0604030504040204" pitchFamily="34" charset="0"/>
              </a:rPr>
              <a:t>Zaznacza nauczyciel!</a:t>
            </a:r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 flipV="1">
            <a:off x="5013325" y="576421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5181600" y="13716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53254" name="Text Box 26"/>
          <p:cNvSpPr txBox="1">
            <a:spLocks noChangeArrowheads="1"/>
          </p:cNvSpPr>
          <p:nvPr/>
        </p:nvSpPr>
        <p:spPr bwMode="auto">
          <a:xfrm>
            <a:off x="5691188" y="3475038"/>
            <a:ext cx="337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400">
                <a:solidFill>
                  <a:srgbClr val="FF0066"/>
                </a:solidFill>
                <a:latin typeface="Verdana" panose="020B0604030504040204" pitchFamily="34" charset="0"/>
              </a:rPr>
              <a:t>Miejsce na przyklejenie kodu zdającego</a:t>
            </a:r>
          </a:p>
        </p:txBody>
      </p:sp>
      <p:grpSp>
        <p:nvGrpSpPr>
          <p:cNvPr id="53255" name="Grupa 5"/>
          <p:cNvGrpSpPr>
            <a:grpSpLocks/>
          </p:cNvGrpSpPr>
          <p:nvPr/>
        </p:nvGrpSpPr>
        <p:grpSpPr bwMode="auto">
          <a:xfrm>
            <a:off x="4140200" y="2411413"/>
            <a:ext cx="2084388" cy="3222625"/>
            <a:chOff x="2641633" y="3217587"/>
            <a:chExt cx="2084354" cy="3221444"/>
          </a:xfrm>
        </p:grpSpPr>
        <p:sp>
          <p:nvSpPr>
            <p:cNvPr id="53257" name="Rectangle 38" descr="Ciemny pionowy"/>
            <p:cNvSpPr>
              <a:spLocks noChangeArrowheads="1"/>
            </p:cNvSpPr>
            <p:nvPr/>
          </p:nvSpPr>
          <p:spPr bwMode="auto">
            <a:xfrm>
              <a:off x="2641633" y="3217587"/>
              <a:ext cx="1744683" cy="80292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600" b="0">
                <a:latin typeface="Verdana" panose="020B0604030504040204" pitchFamily="34" charset="0"/>
              </a:endParaRPr>
            </a:p>
          </p:txBody>
        </p:sp>
        <p:sp>
          <p:nvSpPr>
            <p:cNvPr id="53258" name="Freeform 2055"/>
            <p:cNvSpPr>
              <a:spLocks/>
            </p:cNvSpPr>
            <p:nvPr/>
          </p:nvSpPr>
          <p:spPr bwMode="auto">
            <a:xfrm>
              <a:off x="3698287" y="6218907"/>
              <a:ext cx="116121" cy="220124"/>
            </a:xfrm>
            <a:custGeom>
              <a:avLst/>
              <a:gdLst>
                <a:gd name="T0" fmla="*/ 2147483646 w 101"/>
                <a:gd name="T1" fmla="*/ 2147483646 h 167"/>
                <a:gd name="T2" fmla="*/ 2147483646 w 101"/>
                <a:gd name="T3" fmla="*/ 2147483646 h 167"/>
                <a:gd name="T4" fmla="*/ 2147483646 w 101"/>
                <a:gd name="T5" fmla="*/ 2147483646 h 167"/>
                <a:gd name="T6" fmla="*/ 2147483646 w 101"/>
                <a:gd name="T7" fmla="*/ 2147483646 h 167"/>
                <a:gd name="T8" fmla="*/ 2147483646 w 101"/>
                <a:gd name="T9" fmla="*/ 2147483646 h 167"/>
                <a:gd name="T10" fmla="*/ 2147483646 w 101"/>
                <a:gd name="T11" fmla="*/ 2147483646 h 167"/>
                <a:gd name="T12" fmla="*/ 2147483646 w 101"/>
                <a:gd name="T13" fmla="*/ 2147483646 h 167"/>
                <a:gd name="T14" fmla="*/ 2147483646 w 101"/>
                <a:gd name="T15" fmla="*/ 2147483646 h 167"/>
                <a:gd name="T16" fmla="*/ 2147483646 w 101"/>
                <a:gd name="T17" fmla="*/ 2147483646 h 167"/>
                <a:gd name="T18" fmla="*/ 2147483646 w 101"/>
                <a:gd name="T19" fmla="*/ 2147483646 h 167"/>
                <a:gd name="T20" fmla="*/ 2147483646 w 101"/>
                <a:gd name="T21" fmla="*/ 2147483646 h 167"/>
                <a:gd name="T22" fmla="*/ 2147483646 w 101"/>
                <a:gd name="T23" fmla="*/ 2147483646 h 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1" h="167">
                  <a:moveTo>
                    <a:pt x="10" y="116"/>
                  </a:moveTo>
                  <a:cubicBezTo>
                    <a:pt x="7" y="89"/>
                    <a:pt x="2" y="63"/>
                    <a:pt x="2" y="36"/>
                  </a:cubicBezTo>
                  <a:cubicBezTo>
                    <a:pt x="2" y="25"/>
                    <a:pt x="0" y="9"/>
                    <a:pt x="10" y="4"/>
                  </a:cubicBezTo>
                  <a:cubicBezTo>
                    <a:pt x="18" y="0"/>
                    <a:pt x="15" y="20"/>
                    <a:pt x="18" y="28"/>
                  </a:cubicBezTo>
                  <a:cubicBezTo>
                    <a:pt x="21" y="52"/>
                    <a:pt x="22" y="76"/>
                    <a:pt x="26" y="100"/>
                  </a:cubicBezTo>
                  <a:cubicBezTo>
                    <a:pt x="27" y="108"/>
                    <a:pt x="26" y="124"/>
                    <a:pt x="34" y="124"/>
                  </a:cubicBezTo>
                  <a:cubicBezTo>
                    <a:pt x="42" y="124"/>
                    <a:pt x="39" y="108"/>
                    <a:pt x="42" y="100"/>
                  </a:cubicBezTo>
                  <a:cubicBezTo>
                    <a:pt x="45" y="73"/>
                    <a:pt x="48" y="47"/>
                    <a:pt x="50" y="20"/>
                  </a:cubicBezTo>
                  <a:cubicBezTo>
                    <a:pt x="50" y="17"/>
                    <a:pt x="50" y="12"/>
                    <a:pt x="50" y="12"/>
                  </a:cubicBezTo>
                  <a:cubicBezTo>
                    <a:pt x="24" y="51"/>
                    <a:pt x="26" y="89"/>
                    <a:pt x="66" y="116"/>
                  </a:cubicBezTo>
                  <a:cubicBezTo>
                    <a:pt x="82" y="68"/>
                    <a:pt x="37" y="46"/>
                    <a:pt x="90" y="28"/>
                  </a:cubicBezTo>
                  <a:cubicBezTo>
                    <a:pt x="101" y="167"/>
                    <a:pt x="98" y="167"/>
                    <a:pt x="98" y="2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Line 27"/>
            <p:cNvSpPr>
              <a:spLocks noChangeShapeType="1"/>
            </p:cNvSpPr>
            <p:nvPr/>
          </p:nvSpPr>
          <p:spPr bwMode="auto">
            <a:xfrm>
              <a:off x="4344987" y="381908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573088" y="36513"/>
            <a:ext cx="7924800" cy="1143000"/>
          </a:xfrm>
        </p:spPr>
        <p:txBody>
          <a:bodyPr/>
          <a:lstStyle/>
          <a:p>
            <a:pPr eaLnBrk="1" hangingPunct="1"/>
            <a:r>
              <a:rPr lang="pl-PL" altLang="pl-PL" sz="2400" b="1" smtClean="0">
                <a:solidFill>
                  <a:srgbClr val="006600"/>
                </a:solidFill>
                <a:latin typeface="Verdana" panose="020B0604030504040204" pitchFamily="34" charset="0"/>
              </a:rPr>
              <a:t>Kodowanie pierwszej strony arkusza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286000"/>
            <a:ext cx="89916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307388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l-PL" altLang="pl-PL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Kodowanie karty odpowiedzi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l-PL" altLang="pl-PL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1. str.</a:t>
            </a:r>
          </a:p>
        </p:txBody>
      </p:sp>
      <p:cxnSp>
        <p:nvCxnSpPr>
          <p:cNvPr id="55300" name="Łącznik prosty ze strzałką 2"/>
          <p:cNvCxnSpPr>
            <a:cxnSpLocks noChangeShapeType="1"/>
          </p:cNvCxnSpPr>
          <p:nvPr/>
        </p:nvCxnSpPr>
        <p:spPr bwMode="auto">
          <a:xfrm flipH="1">
            <a:off x="8459788" y="2565400"/>
            <a:ext cx="288925" cy="35877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1" name="pole tekstowe 1"/>
          <p:cNvSpPr txBox="1">
            <a:spLocks noChangeArrowheads="1"/>
          </p:cNvSpPr>
          <p:nvPr/>
        </p:nvSpPr>
        <p:spPr bwMode="auto">
          <a:xfrm>
            <a:off x="1331913" y="3716338"/>
            <a:ext cx="27352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33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EPOP-P1-100-2105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628775"/>
            <a:ext cx="84582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39750" y="762000"/>
            <a:ext cx="8394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Kodowanie karty odpowiedzi – 2. str.</a:t>
            </a:r>
          </a:p>
        </p:txBody>
      </p:sp>
      <p:sp>
        <p:nvSpPr>
          <p:cNvPr id="56324" name="pole tekstowe 1"/>
          <p:cNvSpPr txBox="1">
            <a:spLocks noChangeArrowheads="1"/>
          </p:cNvSpPr>
          <p:nvPr/>
        </p:nvSpPr>
        <p:spPr bwMode="auto">
          <a:xfrm>
            <a:off x="4114800" y="2971800"/>
            <a:ext cx="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6325" name="Strzałka w prawo 9"/>
          <p:cNvSpPr>
            <a:spLocks noChangeArrowheads="1"/>
          </p:cNvSpPr>
          <p:nvPr/>
        </p:nvSpPr>
        <p:spPr bwMode="auto">
          <a:xfrm>
            <a:off x="2843213" y="5300663"/>
            <a:ext cx="2305050" cy="46037"/>
          </a:xfrm>
          <a:prstGeom prst="rightArrow">
            <a:avLst>
              <a:gd name="adj1" fmla="val 50000"/>
              <a:gd name="adj2" fmla="val 496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6326" name="Strzałka w prawo 10"/>
          <p:cNvSpPr>
            <a:spLocks noChangeArrowheads="1"/>
          </p:cNvSpPr>
          <p:nvPr/>
        </p:nvSpPr>
        <p:spPr bwMode="auto">
          <a:xfrm>
            <a:off x="2124075" y="4868863"/>
            <a:ext cx="2808288" cy="360362"/>
          </a:xfrm>
          <a:prstGeom prst="rightArrow">
            <a:avLst>
              <a:gd name="adj1" fmla="val 50000"/>
              <a:gd name="adj2" fmla="val 499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6327" name="Strzałka w prawo 11"/>
          <p:cNvSpPr>
            <a:spLocks noChangeArrowheads="1"/>
          </p:cNvSpPr>
          <p:nvPr/>
        </p:nvSpPr>
        <p:spPr bwMode="auto">
          <a:xfrm>
            <a:off x="2700338" y="5049838"/>
            <a:ext cx="1943100" cy="466725"/>
          </a:xfrm>
          <a:prstGeom prst="rightArrow">
            <a:avLst>
              <a:gd name="adj1" fmla="val 50000"/>
              <a:gd name="adj2" fmla="val 5011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6328" name="Strzałka w prawo 12"/>
          <p:cNvSpPr>
            <a:spLocks noChangeArrowheads="1"/>
          </p:cNvSpPr>
          <p:nvPr/>
        </p:nvSpPr>
        <p:spPr bwMode="auto">
          <a:xfrm>
            <a:off x="2339975" y="5049838"/>
            <a:ext cx="2736850" cy="296862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>
              <a:latin typeface="Arial" panose="020B0604020202020204" pitchFamily="34" charset="0"/>
            </a:endParaRPr>
          </a:p>
        </p:txBody>
      </p:sp>
      <p:cxnSp>
        <p:nvCxnSpPr>
          <p:cNvPr id="56329" name="Łącznik prosty 14"/>
          <p:cNvCxnSpPr>
            <a:cxnSpLocks noChangeShapeType="1"/>
          </p:cNvCxnSpPr>
          <p:nvPr/>
        </p:nvCxnSpPr>
        <p:spPr bwMode="auto">
          <a:xfrm>
            <a:off x="5076825" y="1720850"/>
            <a:ext cx="2735263" cy="2068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0" name="Łącznik prosty 16"/>
          <p:cNvCxnSpPr>
            <a:cxnSpLocks noChangeShapeType="1"/>
          </p:cNvCxnSpPr>
          <p:nvPr/>
        </p:nvCxnSpPr>
        <p:spPr bwMode="auto">
          <a:xfrm flipH="1">
            <a:off x="4787900" y="1890713"/>
            <a:ext cx="3168650" cy="1825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0">
                <a:latin typeface="Verdana" panose="020B0604030504040204" pitchFamily="34" charset="0"/>
              </a:rPr>
              <a:t>Tak zaznaczamy błędną odpowiedź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6400800" y="12192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0">
                <a:latin typeface="Verdana" panose="020B0604030504040204" pitchFamily="34" charset="0"/>
              </a:rPr>
              <a:t>Tak zaznaczamy właściwą odpowiedź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152400" y="255588"/>
            <a:ext cx="8763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6600"/>
                </a:solidFill>
                <a:latin typeface="Verdana" panose="020B0604030504040204" pitchFamily="34" charset="0"/>
              </a:rPr>
              <a:t>Zaznaczanie odpowiedzi </a:t>
            </a:r>
            <a:br>
              <a:rPr lang="pl-PL" altLang="pl-PL" sz="2400">
                <a:solidFill>
                  <a:srgbClr val="006600"/>
                </a:solidFill>
                <a:latin typeface="Verdana" panose="020B0604030504040204" pitchFamily="34" charset="0"/>
              </a:rPr>
            </a:br>
            <a:r>
              <a:rPr lang="pl-PL" altLang="pl-PL" sz="2400">
                <a:solidFill>
                  <a:srgbClr val="006600"/>
                </a:solidFill>
                <a:latin typeface="Verdana" panose="020B0604030504040204" pitchFamily="34" charset="0"/>
              </a:rPr>
              <a:t>w zadaniach zamkniętych i poprawianie błędów</a:t>
            </a:r>
          </a:p>
        </p:txBody>
      </p:sp>
      <p:sp>
        <p:nvSpPr>
          <p:cNvPr id="58373" name="Text Box 11"/>
          <p:cNvSpPr txBox="1">
            <a:spLocks noChangeArrowheads="1"/>
          </p:cNvSpPr>
          <p:nvPr/>
        </p:nvSpPr>
        <p:spPr bwMode="auto">
          <a:xfrm>
            <a:off x="914400" y="4038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91648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491648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2057"/>
          <p:cNvSpPr>
            <a:spLocks noChangeArrowheads="1"/>
          </p:cNvSpPr>
          <p:nvPr/>
        </p:nvSpPr>
        <p:spPr bwMode="auto">
          <a:xfrm>
            <a:off x="5029200" y="5181600"/>
            <a:ext cx="609600" cy="6096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0">
              <a:latin typeface="Verdana" panose="020B0604030504040204" pitchFamily="34" charset="0"/>
            </a:endParaRPr>
          </a:p>
        </p:txBody>
      </p:sp>
      <p:sp>
        <p:nvSpPr>
          <p:cNvPr id="19" name="Oval 2057"/>
          <p:cNvSpPr>
            <a:spLocks noChangeArrowheads="1"/>
          </p:cNvSpPr>
          <p:nvPr/>
        </p:nvSpPr>
        <p:spPr bwMode="auto">
          <a:xfrm>
            <a:off x="2667000" y="5105400"/>
            <a:ext cx="609600" cy="6096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0">
              <a:latin typeface="Verdana" panose="020B0604030504040204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52400" y="41148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82563" y="4410075"/>
            <a:ext cx="47069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</a:rPr>
              <a:t>To jest właściwa odpowiedź</a:t>
            </a:r>
            <a:r>
              <a:rPr lang="pl-PL" altLang="pl-PL" sz="200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58380" name="Prostokąt 2"/>
          <p:cNvSpPr>
            <a:spLocks noChangeArrowheads="1"/>
          </p:cNvSpPr>
          <p:nvPr/>
        </p:nvSpPr>
        <p:spPr bwMode="auto">
          <a:xfrm>
            <a:off x="-323850" y="3392488"/>
            <a:ext cx="947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0">
                <a:solidFill>
                  <a:srgbClr val="16165D"/>
                </a:solidFill>
                <a:latin typeface="Arial" panose="020B0604020202020204" pitchFamily="34" charset="0"/>
              </a:rPr>
              <a:t> </a:t>
            </a:r>
            <a:r>
              <a:rPr lang="pl-PL" altLang="pl-PL" sz="18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zmienisz zdanie i chcesz ponownie zaznaczyć</a:t>
            </a:r>
            <a:br>
              <a:rPr lang="pl-PL" altLang="pl-PL" sz="18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8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pierwszą odpowiedź, zapisz:</a:t>
            </a:r>
          </a:p>
        </p:txBody>
      </p:sp>
      <p:sp>
        <p:nvSpPr>
          <p:cNvPr id="58381" name="Prostokąt 1"/>
          <p:cNvSpPr>
            <a:spLocks noChangeArrowheads="1"/>
          </p:cNvSpPr>
          <p:nvPr/>
        </p:nvSpPr>
        <p:spPr bwMode="auto">
          <a:xfrm>
            <a:off x="139700" y="6338888"/>
            <a:ext cx="9067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300">
                <a:solidFill>
                  <a:srgbClr val="262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Osoby niedowidzące nie przenoszą odpowiedzi na kartę. Robi to za nich egzaminator sprawdzający pracę.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utoUpdateAnimBg="0"/>
      <p:bldP spid="2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525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Rozpoczęcie egzaminu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Egzamin rozpoczyna się po zakończeniu czynności wstępnych</a:t>
            </a:r>
          </a:p>
          <a:p>
            <a:pPr algn="ctr" eaLnBrk="1" hangingPunct="1">
              <a:buFontTx/>
              <a:buNone/>
              <a:defRPr/>
            </a:pP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b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Godzinę rozpoczęcia i zakończenia zespół nadzorujący egzamin zapisze na tablicy</a:t>
            </a:r>
            <a:endParaRPr lang="pl-PL" altLang="pl-PL" sz="24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604250" cy="6237288"/>
          </a:xfrm>
        </p:spPr>
        <p:txBody>
          <a:bodyPr/>
          <a:lstStyle/>
          <a:p>
            <a:pPr algn="l"/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Podczas trwania egzaminu zdający nie opuszczają sali.</a:t>
            </a:r>
            <a:b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zajdzie uzasadniona potrzeba, zdający może opuścić salę egzaminacyjną tyko za zgodą przewodniczącego zespołu nadzorującego. </a:t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zajdzie taka konieczność, nie wolno kontaktować się z innymi osobami, z wyjątkiem np. osób udzielających pomocy medycznej.</a:t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 sygnalizuje taką potrzebę przez podniesienie ręki. </a:t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uzyskaniu zezwolenia przewodniczącego zespołu nadzorującego na wyjście z sali, zdający pozostawia zamknięty arkusz egzaminacyjny na swoim stoliku.</a:t>
            </a:r>
            <a:b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pl-PL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Czas egzaminu nie ulega przedłużeniu.</a:t>
            </a:r>
            <a:b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2000" b="1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ole tekstowe 1"/>
          <p:cNvSpPr txBox="1">
            <a:spLocks noChangeArrowheads="1"/>
          </p:cNvSpPr>
          <p:nvPr/>
        </p:nvSpPr>
        <p:spPr bwMode="auto">
          <a:xfrm>
            <a:off x="179388" y="836613"/>
            <a:ext cx="89646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Przypominamy o obowiązku zakrywania nosa i ust w następujących sytuacjach kiedy: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zdającego podchodzi nauczyciel,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wychodzi do toalety,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l-PL" altLang="pl-PL" sz="2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kończy pracę z arkuszem, egzaminacyjnym i wychodzi z sali.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7772400" cy="1752601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Zakończenie egzaminu maturalnego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964612" cy="5689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10 minut przed zakończeniem egzaminu przewodniczący zespołu nadzorującego (ZN) informuje zdających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o czasie pozostałym do zakończenia pracy, </a:t>
            </a:r>
            <a:b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a w przypadku egzaminu z matematyki na poziomie podstawowym i na egzaminach z języków obcych </a:t>
            </a:r>
            <a:b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pl-PL" altLang="pl-PL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na wszystkich poziomach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przypomina o konieczności przeniesienia odpowiedzi na kartę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Przewodniczący ZN ogłasza zakończenie egzaminu.</a:t>
            </a:r>
          </a:p>
          <a:p>
            <a:pPr marL="609600" indent="-609600" eaLnBrk="1" hangingPunct="1">
              <a:buFontTx/>
              <a:buAutoNum type="arabicPeriod" startAt="2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Zdający zamykają arkusze i odkładają je na brzeg stolika.</a:t>
            </a:r>
          </a:p>
          <a:p>
            <a:pPr marL="609600" indent="-609600" eaLnBrk="1" hangingPunct="1">
              <a:buFontTx/>
              <a:buAutoNum type="arabicPeriod" startAt="2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Członkowie ZN odbierają arkusze i sprawdzają poprawność kodowania, jeśli nie zrobili tego przed rozpoczęciem egzaminu.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990600" lvl="1" indent="-533400" eaLnBrk="1" hangingPunct="1">
              <a:buFontTx/>
              <a:buNone/>
              <a:defRPr/>
            </a:pPr>
            <a:r>
              <a:rPr lang="pl-PL" altLang="pl-PL" sz="2000" dirty="0" smtClean="0">
                <a:latin typeface="Verdana" panose="020B0604030504040204" pitchFamily="34" charset="0"/>
              </a:rPr>
              <a:t>	</a:t>
            </a:r>
            <a:endParaRPr lang="pl-PL" altLang="pl-PL" sz="20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34950"/>
            <a:ext cx="787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Przerwanie i unieważnienie egzaminu w sali</a:t>
            </a:r>
            <a:r>
              <a:rPr lang="pl-PL" altLang="pl-PL" sz="24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/>
            </a:r>
            <a:br>
              <a:rPr lang="pl-PL" altLang="pl-PL" sz="2400" b="1" dirty="0" smtClean="0">
                <a:solidFill>
                  <a:srgbClr val="003399"/>
                </a:solidFill>
                <a:latin typeface="Verdana" panose="020B0604030504040204" pitchFamily="34" charset="0"/>
              </a:rPr>
            </a:br>
            <a:r>
              <a:rPr lang="pl-PL" altLang="pl-PL" sz="1600" b="1" dirty="0" smtClean="0">
                <a:latin typeface="Verdana" panose="020B0604030504040204" pitchFamily="34" charset="0"/>
              </a:rPr>
              <a:t>Ustawa o systemie oświaty – art. </a:t>
            </a:r>
            <a:r>
              <a:rPr lang="pl-PL" altLang="pl-PL" sz="1600" b="1" dirty="0" err="1" smtClean="0">
                <a:latin typeface="Verdana" panose="020B0604030504040204" pitchFamily="34" charset="0"/>
              </a:rPr>
              <a:t>zzv</a:t>
            </a:r>
            <a:r>
              <a:rPr lang="pl-PL" altLang="pl-PL" sz="1600" b="1" dirty="0" smtClean="0">
                <a:latin typeface="Verdana" panose="020B0604030504040204" pitchFamily="34" charset="0"/>
              </a:rPr>
              <a:t>  oraz </a:t>
            </a:r>
            <a:r>
              <a:rPr lang="pl-PL" altLang="pl-PL" sz="1600" b="1" i="1" dirty="0" smtClean="0">
                <a:latin typeface="Verdana" panose="020B0604030504040204" pitchFamily="34" charset="0"/>
              </a:rPr>
              <a:t>Informacja</a:t>
            </a:r>
            <a:r>
              <a:rPr lang="pl-PL" altLang="pl-PL" sz="1600" b="1" dirty="0" smtClean="0">
                <a:latin typeface="Verdana" panose="020B0604030504040204" pitchFamily="34" charset="0"/>
              </a:rPr>
              <a:t> …</a:t>
            </a:r>
            <a:endParaRPr lang="pl-PL" altLang="pl-PL" sz="1600" b="1" dirty="0" smtClean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323850" y="1844675"/>
            <a:ext cx="85344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tabLst>
                <a:tab pos="2387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tabLst>
                <a:tab pos="2387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tabLst>
                <a:tab pos="2387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PSS Marker Set"/>
              <a:buNone/>
            </a:pPr>
            <a:r>
              <a:rPr lang="pl-PL" altLang="pl-PL" sz="2000" u="sng">
                <a:solidFill>
                  <a:schemeClr val="accent2"/>
                </a:solidFill>
                <a:latin typeface="Verdana" panose="020B0604030504040204" pitchFamily="34" charset="0"/>
                <a:sym typeface="SPSS Marker Set"/>
              </a:rPr>
              <a:t>Powody:</a:t>
            </a:r>
          </a:p>
          <a:p>
            <a:pPr eaLnBrk="1" hangingPunct="1">
              <a:spcBef>
                <a:spcPct val="50000"/>
              </a:spcBef>
              <a:buFont typeface="SPSS Marker Set"/>
              <a:buAutoNum type="arabicPeriod"/>
            </a:pPr>
            <a:r>
              <a:rPr lang="pl-PL" altLang="pl-PL" sz="2000" u="sng">
                <a:latin typeface="Verdana" panose="020B0604030504040204" pitchFamily="34" charset="0"/>
                <a:sym typeface="SPSS Marker Set"/>
              </a:rPr>
              <a:t>Wniesienie</a:t>
            </a:r>
            <a:r>
              <a:rPr lang="pl-PL" altLang="pl-PL" sz="2000" b="0">
                <a:latin typeface="Verdana" panose="020B0604030504040204" pitchFamily="34" charset="0"/>
                <a:sym typeface="SPSS Marker Set"/>
              </a:rPr>
              <a:t> do sali egzaminacyjnej niedozwolonych pomocy </a:t>
            </a:r>
            <a:br>
              <a:rPr lang="pl-PL" altLang="pl-PL" sz="2000" b="0">
                <a:latin typeface="Verdana" panose="020B0604030504040204" pitchFamily="34" charset="0"/>
                <a:sym typeface="SPSS Marker Set"/>
              </a:rPr>
            </a:br>
            <a:r>
              <a:rPr lang="pl-PL" altLang="pl-PL" sz="2000" b="0">
                <a:latin typeface="Verdana" panose="020B0604030504040204" pitchFamily="34" charset="0"/>
                <a:sym typeface="SPSS Marker Set"/>
              </a:rPr>
              <a:t>i urządzeń telekomunikacyjnych.</a:t>
            </a:r>
          </a:p>
          <a:p>
            <a:pPr eaLnBrk="1" hangingPunct="1">
              <a:spcBef>
                <a:spcPct val="50000"/>
              </a:spcBef>
              <a:buFont typeface="SPSS Marker Set"/>
              <a:buAutoNum type="arabicPeriod"/>
            </a:pPr>
            <a:r>
              <a:rPr lang="pl-PL" altLang="pl-PL" sz="2000" b="0">
                <a:latin typeface="Verdana" panose="020B0604030504040204" pitchFamily="34" charset="0"/>
                <a:sym typeface="SPSS Marker Set"/>
              </a:rPr>
              <a:t>Niesamodzielna praca.</a:t>
            </a:r>
          </a:p>
          <a:p>
            <a:pPr eaLnBrk="1" hangingPunct="1">
              <a:spcBef>
                <a:spcPct val="50000"/>
              </a:spcBef>
              <a:buFont typeface="SPSS Marker Set"/>
              <a:buAutoNum type="arabicPeriod"/>
            </a:pPr>
            <a:r>
              <a:rPr lang="pl-PL" altLang="pl-PL" sz="2000" b="0">
                <a:latin typeface="Verdana" panose="020B0604030504040204" pitchFamily="34" charset="0"/>
                <a:sym typeface="SPSS Marker Set"/>
              </a:rPr>
              <a:t>Zachowanie, które przeszkadza innym zdającym.</a:t>
            </a:r>
          </a:p>
          <a:p>
            <a:pPr eaLnBrk="1" hangingPunct="1">
              <a:spcBef>
                <a:spcPct val="50000"/>
              </a:spcBef>
              <a:buFont typeface="SPSS Marker Set"/>
              <a:buAutoNum type="arabicPeriod"/>
            </a:pPr>
            <a:endParaRPr lang="pl-PL" altLang="pl-PL" sz="2000" b="0">
              <a:latin typeface="Verdana" panose="020B0604030504040204" pitchFamily="34" charset="0"/>
              <a:sym typeface="SPSS Marker Se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Unieważnienie egzaminu może nastąpić również poza salą egzaminacyjną na wniosek egzaminatora, który odkryje, że zdający pracowali niesamodzielnie.</a:t>
            </a:r>
          </a:p>
          <a:p>
            <a:pPr eaLnBrk="1" hangingPunct="1">
              <a:spcBef>
                <a:spcPct val="50000"/>
              </a:spcBef>
              <a:buFont typeface="SPSS Marker Set"/>
              <a:buAutoNum type="arabicPeriod"/>
            </a:pPr>
            <a:endParaRPr lang="pl-PL" altLang="pl-PL" sz="2000" b="0">
              <a:latin typeface="Verdana" panose="020B0604030504040204" pitchFamily="34" charset="0"/>
              <a:sym typeface="SPSS Marker Se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rostokąt 1"/>
          <p:cNvSpPr>
            <a:spLocks noChangeArrowheads="1"/>
          </p:cNvSpPr>
          <p:nvPr/>
        </p:nvSpPr>
        <p:spPr bwMode="auto">
          <a:xfrm>
            <a:off x="0" y="333375"/>
            <a:ext cx="896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Przerwanie i unieważnienie egzaminu</a:t>
            </a:r>
          </a:p>
        </p:txBody>
      </p:sp>
      <p:sp>
        <p:nvSpPr>
          <p:cNvPr id="69635" name="Prostokąt 2"/>
          <p:cNvSpPr>
            <a:spLocks noChangeArrowheads="1"/>
          </p:cNvSpPr>
          <p:nvPr/>
        </p:nvSpPr>
        <p:spPr bwMode="auto">
          <a:xfrm>
            <a:off x="0" y="2205038"/>
            <a:ext cx="9144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0">
                <a:solidFill>
                  <a:srgbClr val="16165D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Zdający, którym unieważniono pracę, mogą przystąpić do matury z tego przedmiotu dopiero w maju następnego roku.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ytuł 1"/>
          <p:cNvSpPr>
            <a:spLocks noGrp="1"/>
          </p:cNvSpPr>
          <p:nvPr>
            <p:ph type="title"/>
          </p:nvPr>
        </p:nvSpPr>
        <p:spPr>
          <a:xfrm>
            <a:off x="685800" y="58738"/>
            <a:ext cx="7772400" cy="1066800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Opuszczenie sali egzaminacyjnej przed upływem czasu.</a:t>
            </a:r>
          </a:p>
        </p:txBody>
      </p:sp>
      <p:sp>
        <p:nvSpPr>
          <p:cNvPr id="71683" name="pole tekstowe 2"/>
          <p:cNvSpPr txBox="1">
            <a:spLocks noChangeArrowheads="1"/>
          </p:cNvSpPr>
          <p:nvPr/>
        </p:nvSpPr>
        <p:spPr bwMode="auto">
          <a:xfrm>
            <a:off x="15875" y="1341438"/>
            <a:ext cx="91281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191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Jeśli ukończysz pracę przed czasem możesz opuścić salę za zgodą zespołu nadzorującego </a:t>
            </a:r>
            <a:r>
              <a:rPr lang="pl-PL" altLang="pl-PL" sz="22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najpóźniej</a:t>
            </a:r>
            <a:r>
              <a:rPr lang="pl-PL" altLang="pl-PL" sz="2200">
                <a:solidFill>
                  <a:srgbClr val="191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15 min przed wyznaczonym czasem.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1919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ciągu ostatnich 15 minut nie wolno opuszczać sali.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Zamiar opuszczenia sali zgłoś zespołowi nadzorującemu przez podniesienie ręki, zamknij arkusz i odłóż go </a:t>
            </a:r>
            <a:br>
              <a:rPr lang="pl-PL" altLang="pl-PL" sz="22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2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brzeg stolika.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200">
              <a:solidFill>
                <a:srgbClr val="0099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otrzymaniu pozwolenia na opuszczenie sali możesz wyjść.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200">
              <a:solidFill>
                <a:srgbClr val="0099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0099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Pamiętaj, aby nie zakłócać pracy pozostałym piszącym.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Przerwanie egzaminu z przyczyn losowych</a:t>
            </a:r>
          </a:p>
        </p:txBody>
      </p:sp>
      <p:sp>
        <p:nvSpPr>
          <p:cNvPr id="73731" name="pole tekstowe 3"/>
          <p:cNvSpPr txBox="1">
            <a:spLocks noChangeArrowheads="1"/>
          </p:cNvSpPr>
          <p:nvPr/>
        </p:nvSpPr>
        <p:spPr bwMode="auto">
          <a:xfrm>
            <a:off x="215900" y="1700213"/>
            <a:ext cx="8785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Jeżeli egzamin został przerwany z przyczyn losowych, zdający może ubiegać się o przyznanie prawa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przystąpienia do egzaminu w terminie dodatkowym,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przedstawieniu przez zdającego lub jego rodziców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udokumentowanego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wniosku w tej sprawie.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Termin dodatkowy</a:t>
            </a:r>
          </a:p>
        </p:txBody>
      </p:sp>
      <p:sp>
        <p:nvSpPr>
          <p:cNvPr id="75779" name="pole tekstowe 2"/>
          <p:cNvSpPr txBox="1">
            <a:spLocks noChangeArrowheads="1"/>
          </p:cNvSpPr>
          <p:nvPr/>
        </p:nvSpPr>
        <p:spPr bwMode="auto">
          <a:xfrm>
            <a:off x="241300" y="692150"/>
            <a:ext cx="87852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Zdający, który z przyczyn losowych lub zdrowotnych nie mógł zgłosić się na egzamin w wyznaczonym terminie może ubiegać się o przystąpienie do egzaminu w terminie dodatkowym.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takim przypadku należy: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złożyć wniosek </a:t>
            </a:r>
            <a:r>
              <a:rPr lang="pl-PL" altLang="pl-PL" sz="2000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dyrektora szkoły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 której absolwent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przystępuje do egzaminu maturalnego,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później niż </a:t>
            </a:r>
            <a:b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w dniu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 którym odbywa się egzamin maturalny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z danego przedmiotu.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wniosek powinien być uzasadniony i udokumentowany.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do OKE wniosek przesyła dyrektor szkoły.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dyrektor OKE rozpatruje wniosek w terminie 2 dni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od dnia jego otrzymania. Rozstrzygnięcie dyrektora </a:t>
            </a:r>
            <a:b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OKE jest ostateczne.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wnioski przesłane bezpośrednio do OKE nie są </a:t>
            </a:r>
            <a:b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rozpatrywane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ole tekstowe 2"/>
          <p:cNvSpPr txBox="1">
            <a:spLocks noChangeArrowheads="1"/>
          </p:cNvSpPr>
          <p:nvPr/>
        </p:nvSpPr>
        <p:spPr bwMode="auto">
          <a:xfrm>
            <a:off x="215900" y="115888"/>
            <a:ext cx="878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Warunki uzyskania świadectwa</a:t>
            </a:r>
          </a:p>
        </p:txBody>
      </p:sp>
      <p:sp>
        <p:nvSpPr>
          <p:cNvPr id="76803" name="pole tekstowe 3"/>
          <p:cNvSpPr txBox="1">
            <a:spLocks noChangeArrowheads="1"/>
          </p:cNvSpPr>
          <p:nvPr/>
        </p:nvSpPr>
        <p:spPr bwMode="auto">
          <a:xfrm>
            <a:off x="382588" y="1773238"/>
            <a:ext cx="87852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Warunkiem otrzymania świadectwa jest: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uzyskanie co najmniej 30% punktów z wszystkich przedmiotów w części obowiązkowej (w bieżącej sesji tylko część pisemna)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Żaden z tych egzaminów nie może być unieważniony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684213" y="47625"/>
            <a:ext cx="7772400" cy="549275"/>
          </a:xfrm>
        </p:spPr>
        <p:txBody>
          <a:bodyPr/>
          <a:lstStyle/>
          <a:p>
            <a:r>
              <a:rPr lang="pl-PL" altLang="pl-PL" sz="2400" b="1" smtClean="0">
                <a:solidFill>
                  <a:srgbClr val="006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Wgląd do pracy</a:t>
            </a:r>
          </a:p>
        </p:txBody>
      </p:sp>
      <p:sp>
        <p:nvSpPr>
          <p:cNvPr id="77827" name="Symbol zastępczy zawartości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616575"/>
          </a:xfrm>
        </p:spPr>
        <p:txBody>
          <a:bodyPr/>
          <a:lstStyle/>
          <a:p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ma prawo wglądu do sprawdzonej i ocenionej swojej pracy egzaminacyjnej, w miejscu i czasie wskazanym przez dyrektora OKE, wciągu 6 miesięcy od dnia wydania przez OKE świadectw dojrzałości, aneksów i zaświadczeń o wynikach egzaminu maturalnego.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może zwrócić się z wnioskiem o weryfikację sumy punktów. 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Dyrektor OKE informuje pisemnie absolwenta o wyniku weryfikacji sumy punktów.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może wnieść odwołanie od wyniku weryfikacji sumy punktów z części pisemnej egzaminu maturalnego do Kolegium Arbitrażu Egzaminacyjnego, za pośrednictwem dyrektora OKE, </a:t>
            </a:r>
            <a:b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terminie </a:t>
            </a:r>
            <a:r>
              <a:rPr lang="pl-PL" altLang="pl-PL" sz="18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dni </a:t>
            </a:r>
            <a:r>
              <a:rPr lang="pl-PL" altLang="pl-PL" sz="18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dnia otrzymania informacji o wyniku weryfikacji sumy punktów.</a:t>
            </a:r>
          </a:p>
          <a:p>
            <a:endParaRPr lang="pl-PL" altLang="pl-PL" sz="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18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Rozstrzygnięcie Kolegium Arbitrażu Egzaminacyjnego jest ostateczne.</a:t>
            </a:r>
            <a:endParaRPr lang="pl-PL" altLang="pl-PL" sz="1800" b="1" smtClean="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5600" y="0"/>
            <a:ext cx="87852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Termin poprawkowy</a:t>
            </a:r>
          </a:p>
        </p:txBody>
      </p:sp>
      <p:sp>
        <p:nvSpPr>
          <p:cNvPr id="78851" name="pole tekstowe 2"/>
          <p:cNvSpPr txBox="1">
            <a:spLocks noChangeArrowheads="1"/>
          </p:cNvSpPr>
          <p:nvPr/>
        </p:nvSpPr>
        <p:spPr bwMode="auto">
          <a:xfrm>
            <a:off x="0" y="1412875"/>
            <a:ext cx="88931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sesji poprawkowej może przystąpić zdający, który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był obecny 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wszystkich wymaganych egzaminach obowiązkowych i przynajmniej 1 dodatkowym oraz z jednego egzaminu obowiązkowego nie osiągnął progu 30%.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 poprawkowy dotyczy tylko przedmiotów obowiązkowych.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sesji poprawkowej nie można podwyższać wyników egzaminów dodatkowych.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ostokąt 1"/>
          <p:cNvSpPr>
            <a:spLocks noChangeArrowheads="1"/>
          </p:cNvSpPr>
          <p:nvPr/>
        </p:nvSpPr>
        <p:spPr bwMode="auto">
          <a:xfrm>
            <a:off x="250825" y="476250"/>
            <a:ext cx="8424863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Pamiętaj, żeby możliwie jak najwcześniej poinformować komisję egzaminacyjną  </a:t>
            </a:r>
            <a:b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schorzeniu, którego objawami mogą być kaszel, katar lub łzawienie (np. alergia).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pl-PL" altLang="pl-PL" sz="24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Zdający, którzy z powodów zdrowotnych nie mogą używać maseczek zgłaszają tę informację dyrektorowi szkoły </a:t>
            </a:r>
            <a:b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terminie do 30 kwietnia. 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Egzamin jest przeprowadzany w oddzielnej sali. </a:t>
            </a:r>
            <a:endParaRPr lang="pl-PL" altLang="pl-PL" sz="24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ytuł 3"/>
          <p:cNvSpPr>
            <a:spLocks noGrp="1"/>
          </p:cNvSpPr>
          <p:nvPr>
            <p:ph type="title"/>
          </p:nvPr>
        </p:nvSpPr>
        <p:spPr>
          <a:xfrm>
            <a:off x="1979613" y="188913"/>
            <a:ext cx="4895850" cy="576262"/>
          </a:xfrm>
        </p:spPr>
        <p:txBody>
          <a:bodyPr/>
          <a:lstStyle/>
          <a:p>
            <a:r>
              <a:rPr lang="pl-PL" altLang="pl-PL" sz="2600" b="1" smtClean="0">
                <a:solidFill>
                  <a:srgbClr val="843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Prezentowanie wyników</a:t>
            </a:r>
            <a:r>
              <a:rPr lang="pl-PL" altLang="en-US" sz="26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en-US" sz="26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en-US" sz="2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9875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5364163" cy="5761038"/>
          </a:xfrm>
        </p:spPr>
      </p:pic>
      <p:sp>
        <p:nvSpPr>
          <p:cNvPr id="79876" name="Prostokąt 6"/>
          <p:cNvSpPr>
            <a:spLocks noChangeArrowheads="1"/>
          </p:cNvSpPr>
          <p:nvPr/>
        </p:nvSpPr>
        <p:spPr bwMode="auto">
          <a:xfrm>
            <a:off x="5364163" y="1658938"/>
            <a:ext cx="36004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en-US" sz="24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bieżącym tygodniu (12 – 16 kwietnia 2021) zostaną wygenerowane w SIOEO loginy </a:t>
            </a:r>
            <a:br>
              <a:rPr lang="pl-PL" altLang="en-US" sz="24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altLang="en-US" sz="24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hasła dostępu do wyników dla zdających (wyniki.edu.pl).</a:t>
            </a: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ytuł 3"/>
          <p:cNvSpPr>
            <a:spLocks noGrp="1"/>
          </p:cNvSpPr>
          <p:nvPr>
            <p:ph type="title"/>
          </p:nvPr>
        </p:nvSpPr>
        <p:spPr>
          <a:xfrm>
            <a:off x="1979613" y="188913"/>
            <a:ext cx="4895850" cy="947737"/>
          </a:xfrm>
        </p:spPr>
        <p:txBody>
          <a:bodyPr/>
          <a:lstStyle/>
          <a:p>
            <a:r>
              <a:rPr lang="pl-PL" altLang="pl-PL" sz="2600" b="1" smtClean="0">
                <a:solidFill>
                  <a:srgbClr val="843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Prezentowanie wyników</a:t>
            </a:r>
            <a:r>
              <a:rPr lang="pl-PL" altLang="en-US" sz="26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en-US" sz="26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en-US" sz="26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wyniki.edu.pl</a:t>
            </a:r>
          </a:p>
        </p:txBody>
      </p:sp>
      <p:pic>
        <p:nvPicPr>
          <p:cNvPr id="80899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5795963" cy="5516562"/>
          </a:xfrm>
        </p:spPr>
      </p:pic>
      <p:sp>
        <p:nvSpPr>
          <p:cNvPr id="3" name="Strzałka w lewo 2"/>
          <p:cNvSpPr/>
          <p:nvPr/>
        </p:nvSpPr>
        <p:spPr>
          <a:xfrm>
            <a:off x="4067175" y="6453188"/>
            <a:ext cx="2449513" cy="288925"/>
          </a:xfrm>
          <a:prstGeom prst="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2800">
              <a:solidFill>
                <a:srgbClr val="FF0000"/>
              </a:solidFill>
            </a:endParaRPr>
          </a:p>
        </p:txBody>
      </p:sp>
      <p:sp>
        <p:nvSpPr>
          <p:cNvPr id="80901" name="Prostokąt 5"/>
          <p:cNvSpPr>
            <a:spLocks noChangeArrowheads="1"/>
          </p:cNvSpPr>
          <p:nvPr/>
        </p:nvSpPr>
        <p:spPr bwMode="auto">
          <a:xfrm>
            <a:off x="5940425" y="3429000"/>
            <a:ext cx="28797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en-US" sz="28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Jeśli zdający zgubi hasło ma możliwość zalogowania się przez login.gov.pl</a:t>
            </a: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ytuł 3"/>
          <p:cNvSpPr>
            <a:spLocks noGrp="1"/>
          </p:cNvSpPr>
          <p:nvPr>
            <p:ph type="title"/>
          </p:nvPr>
        </p:nvSpPr>
        <p:spPr>
          <a:xfrm>
            <a:off x="1979613" y="188913"/>
            <a:ext cx="4895850" cy="576262"/>
          </a:xfrm>
        </p:spPr>
        <p:txBody>
          <a:bodyPr/>
          <a:lstStyle/>
          <a:p>
            <a:r>
              <a:rPr lang="pl-PL" altLang="pl-PL" sz="2600" b="1" smtClean="0">
                <a:solidFill>
                  <a:srgbClr val="843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Prezentowanie wyników</a:t>
            </a:r>
            <a:r>
              <a:rPr lang="pl-PL" altLang="en-US" sz="26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altLang="en-US" sz="26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en-US" sz="2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23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9975"/>
            <a:ext cx="6769100" cy="5761038"/>
          </a:xfrm>
        </p:spPr>
      </p:pic>
      <p:sp>
        <p:nvSpPr>
          <p:cNvPr id="81924" name="Prostokąt 2"/>
          <p:cNvSpPr>
            <a:spLocks noChangeArrowheads="1"/>
          </p:cNvSpPr>
          <p:nvPr/>
        </p:nvSpPr>
        <p:spPr bwMode="auto">
          <a:xfrm>
            <a:off x="6769100" y="2520950"/>
            <a:ext cx="23749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en-US" sz="250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Zachęcamy zdających do logowania się za pomocą jednego ze wskazanych sposobów.</a:t>
            </a: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5900" y="115888"/>
            <a:ext cx="878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Kolejne sesje</a:t>
            </a:r>
          </a:p>
        </p:txBody>
      </p:sp>
      <p:sp>
        <p:nvSpPr>
          <p:cNvPr id="82947" name="pole tekstowe 2"/>
          <p:cNvSpPr txBox="1">
            <a:spLocks noChangeArrowheads="1"/>
          </p:cNvSpPr>
          <p:nvPr/>
        </p:nvSpPr>
        <p:spPr bwMode="auto">
          <a:xfrm>
            <a:off x="249238" y="720725"/>
            <a:ext cx="87852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Zdający, który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uzyskał 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świadectwa maturalnego może przystąpić do niezdanych egzaminów przez </a:t>
            </a: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kolejnych lat licząc od października roku, w którym przystąpił po raz pierwszy. Zasady przystępowania do egzaminu w kolejnych latach reguluje ustawa o systemie oświaty i rozporządzenie MEN.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Każdy zdający może podwyższać wyniki uzyskane w poprzednich sesjach i deklarować egzaminy z nowych przedmiotów.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kolejnej sesji można zadeklarować max. 6 przedmiotów dodatkowych.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Absolwenci, którzy uzyskali świadectwo, mogą bezterminowo podwyższać wyniki i deklarować nowe przedmioty.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467600" cy="585788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Uwagi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43434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Zdający ma prawo zgłosić zastrzeżenia dotyczące procedury przeprowadzania egzaminu</a:t>
            </a:r>
            <a:r>
              <a:rPr lang="pl-PL" altLang="pl-PL" sz="2000" smtClean="0">
                <a:latin typeface="Verdana" panose="020B0604030504040204" pitchFamily="34" charset="0"/>
              </a:rPr>
              <a:t> </a:t>
            </a:r>
            <a:r>
              <a:rPr lang="pl-PL" altLang="pl-PL" sz="2000" b="1" u="sng" smtClean="0">
                <a:solidFill>
                  <a:srgbClr val="FF0000"/>
                </a:solidFill>
                <a:latin typeface="Verdana" panose="020B0604030504040204" pitchFamily="34" charset="0"/>
              </a:rPr>
              <a:t>w ciągu 2 dni </a:t>
            </a: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od daty tego egzaminu.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Zastrzeżenia składa się na piśmie do Dyrektora OKE.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Od rozstrzygnięcia Dyrektora OKE przysługuje odwołanie do Dyrektora CKE, składane za pośrednictwem OKE, w terminie </a:t>
            </a: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</a:rPr>
              <a:t>3 dni </a:t>
            </a: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</a:rPr>
              <a:t>od dnia </a:t>
            </a:r>
            <a:r>
              <a:rPr lang="pl-PL" altLang="pl-PL" sz="2000" b="1" smtClean="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otrzymania informacji o wyniku rozstrzygnięcia.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pl-PL" altLang="pl-PL" sz="20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Rozstrzygnięcie Dyrektora CKE jest ostateczne.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ole tekstowe 1"/>
          <p:cNvSpPr txBox="1">
            <a:spLocks noChangeArrowheads="1"/>
          </p:cNvSpPr>
          <p:nvPr/>
        </p:nvSpPr>
        <p:spPr bwMode="auto">
          <a:xfrm>
            <a:off x="0" y="26988"/>
            <a:ext cx="9144000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przypadku stwierdzenia przez egzaminatora niesamodzielnego rozwiązania zadań przez absolwenta, udostępnienie rozwiązań innemu absolwentowi lub korzystanie z rozwiązań innego absolwenta–dyrektor OKE przekazuje absolwentowi, za pośrednictwem dyrektora szkoły, pisemną informację o zamiarze unieważnienia mu egzaminu maturalnego z danego przedmiotu.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ma prawo złożyć wniosek o wgląd do dokumentacji, na podstawie której dyrektor OKE zamierza unieważnić egzamin.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Wniosek składa się do dyrektora OKE w terminie 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dni </a:t>
            </a: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roboczych od dnia otrzymania pisemnej informacji.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Dyrektor OKE rozstrzyga o unieważnieniu egzaminu maturalnego z danego przedmiotu.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 w terminie </a:t>
            </a: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dni </a:t>
            </a:r>
            <a:r>
              <a:rPr lang="pl-PL" altLang="pl-PL" sz="18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roboczych od dnia otrzymania informacji o unieważnieniu, może wnieść do dyrektora CKE, za pośrednictwem dyrektora OKE, zastrzeżenia do rozstrzygnięcia dyrektora OKE.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Rozstrzygnięcie Dyrektora CKE jest ostateczne.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15"/>
          <p:cNvGraphicFramePr>
            <a:graphicFrameLocks noChangeAspect="1"/>
          </p:cNvGraphicFramePr>
          <p:nvPr/>
        </p:nvGraphicFramePr>
        <p:xfrm>
          <a:off x="0" y="-171450"/>
          <a:ext cx="94488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Fotografia Photo Editor" r:id="rId4" imgW="4791744" imgH="4563112" progId="MSPhotoEd.3">
                  <p:embed/>
                </p:oleObj>
              </mc:Choice>
              <mc:Fallback>
                <p:oleObj name="Fotografia Photo Editor" r:id="rId4" imgW="4791744" imgH="4563112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71450"/>
                        <a:ext cx="9448800" cy="708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pole tekstowe 1"/>
          <p:cNvSpPr txBox="1">
            <a:spLocks noChangeArrowheads="1"/>
          </p:cNvSpPr>
          <p:nvPr/>
        </p:nvSpPr>
        <p:spPr bwMode="auto">
          <a:xfrm>
            <a:off x="3995738" y="5013325"/>
            <a:ext cx="417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chemeClr val="bg1"/>
                </a:solidFill>
                <a:latin typeface="Arial" panose="020B0604020202020204" pitchFamily="34" charset="0"/>
              </a:rPr>
              <a:t>Powodzenia!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ostokąt 2"/>
          <p:cNvSpPr>
            <a:spLocks noChangeArrowheads="1"/>
          </p:cNvSpPr>
          <p:nvPr/>
        </p:nvSpPr>
        <p:spPr bwMode="auto">
          <a:xfrm>
            <a:off x="342900" y="1019175"/>
            <a:ext cx="82613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egzamin może przyjść wyłącznie osoba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zdrowa, bez objawów chorobowych sugerujących chorobę zakaźną.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9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W egzaminie nie może uczestniczyć osoba objęta izolacją, kwarantanną lub zamieszkująca z osobą przebywającą na kwarantannie.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9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Do szkoły mogą wchodzić tylko rodzice tych maturzystów, którzy wymagają pomocy, np. </a:t>
            </a:r>
            <a:b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poruszaniu się.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000">
              <a:solidFill>
                <a:srgbClr val="161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3294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Osoby, które nie będą mogły z w/w powodów przystąpić do matury, mogą złożyć do dyrektora szkoły wniosek (zał. 6) o zdawanie matury w terminie dodatkowym.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8175" y="115888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Przed egzaminem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539750" y="654050"/>
            <a:ext cx="82804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 Czekając na wejście do szkoły albo do sali </a:t>
            </a:r>
            <a:r>
              <a:rPr lang="pl-PL" altLang="pl-PL" sz="2000" dirty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należy zachować odstęp min. 1,5 m</a:t>
            </a:r>
          </a:p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>
              <a:solidFill>
                <a:srgbClr val="FF0000"/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 </a:t>
            </a: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Na każdy egzamin należy zgłosić się o godzinie wyznaczonej przez dyrektora szkoły.</a:t>
            </a:r>
          </a:p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 Na teren szkoły można wejść wyłącznie z zakrytymi ustami i nosem </a:t>
            </a: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(maseczka, przyłbica – w przypadku osób, które ze względów zdrowotnych nie mogą używać maseczki). Zakrywanie nosa i ust obowiązuje w całej szkole </a:t>
            </a:r>
            <a:r>
              <a:rPr lang="pl-PL" altLang="pl-PL" sz="2000" u="sng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z wyjątkiem sali egzaminacyjnej po zajęciu miejsca.</a:t>
            </a:r>
          </a:p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Nauczyciel może poprosić o odsłonięcie twarzy w celu zweryfikowania tożsamości zdającego. Należy pamiętać o zachowaniu 1,5 metrowego odstępu.</a:t>
            </a:r>
            <a:endParaRPr lang="pl-PL" altLang="pl-PL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836613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Przed wejściem do szkoły/do sali egzaminacyjnej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893763"/>
            <a:ext cx="9024937" cy="3975100"/>
          </a:xfrm>
        </p:spPr>
        <p:txBody>
          <a:bodyPr/>
          <a:lstStyle/>
          <a:p>
            <a:pPr eaLnBrk="1" hangingPunct="1">
              <a:buFont typeface="SPSS Marker Set" pitchFamily="2" charset="2"/>
              <a:buChar char="í"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O sposobie wchodzenia zdających do szkoły i do sali egzaminacyjnej, losowaniu i zajmowaniu miejsc decyduje dyrektor szkoły.</a:t>
            </a:r>
          </a:p>
          <a:p>
            <a:pPr marL="0" indent="0" eaLnBrk="1" hangingPunct="1"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marL="0" indent="0" eaLnBrk="1" hangingPunct="1">
              <a:buFontTx/>
              <a:buNone/>
              <a:defRPr/>
            </a:pPr>
            <a:endParaRPr lang="pl-PL" altLang="pl-PL" sz="20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Do sali egzaminacyjnej mogą wejść wyłącznie ci zdający, </a:t>
            </a:r>
            <a:r>
              <a:rPr lang="pl-PL" altLang="pl-PL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sym typeface="SPSS Marker Set" pitchFamily="2" charset="2"/>
              </a:rPr>
              <a:t>którzy znajdują się na listach.</a:t>
            </a:r>
          </a:p>
          <a:p>
            <a:pPr marL="0" indent="0" eaLnBrk="1" hangingPunct="1"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marL="0" indent="0" eaLnBrk="1" hangingPunct="1">
              <a:buFontTx/>
              <a:buNone/>
              <a:defRPr/>
            </a:pPr>
            <a:endParaRPr lang="pl-PL" altLang="pl-PL" sz="20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sym typeface="SPSS Marker Set" pitchFamily="2" charset="2"/>
            </a:endParaRPr>
          </a:p>
          <a:p>
            <a:pPr eaLnBrk="1" hangingPunct="1">
              <a:buFont typeface="SPSS Marker Set" pitchFamily="2" charset="2"/>
              <a:buChar char="í"/>
              <a:defRPr/>
            </a:pPr>
            <a:r>
              <a:rPr lang="pl-PL" altLang="pl-PL" sz="2000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Zdający skierowani na zdawanie egzaminu maturalnego do innej szkoły </a:t>
            </a:r>
            <a:r>
              <a:rPr lang="pl-PL" altLang="pl-PL" sz="2000" b="1" u="sng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muszą okazać dowód tożsamości ze zdjęciem</a:t>
            </a:r>
            <a:r>
              <a:rPr lang="pl-PL" altLang="pl-PL" sz="2000" dirty="0" smtClean="0">
                <a:solidFill>
                  <a:srgbClr val="FF0000"/>
                </a:solidFill>
                <a:latin typeface="Verdana" panose="020B0604030504040204" pitchFamily="34" charset="0"/>
                <a:sym typeface="SPSS Marker Set" pitchFamily="2" charset="2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24075" y="981075"/>
            <a:ext cx="39608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Losowanie miejsc</a:t>
            </a:r>
          </a:p>
        </p:txBody>
      </p:sp>
      <p:sp>
        <p:nvSpPr>
          <p:cNvPr id="17411" name="pole tekstowe 2"/>
          <p:cNvSpPr txBox="1">
            <a:spLocks noChangeArrowheads="1"/>
          </p:cNvSpPr>
          <p:nvPr/>
        </p:nvSpPr>
        <p:spPr bwMode="auto">
          <a:xfrm>
            <a:off x="468313" y="2133600"/>
            <a:ext cx="81359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 zajmują miejsca zgodnie </a:t>
            </a:r>
            <a:b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wylosowanym numerem stolika.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400">
              <a:solidFill>
                <a:srgbClr val="2222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pl-PL" altLang="pl-PL" sz="2400">
                <a:solidFill>
                  <a:srgbClr val="222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Zdający z niektórymi formami dostosowań mogą być zwolnieni z losowania.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12726</TotalTime>
  <Words>2671</Words>
  <Application>Microsoft Office PowerPoint</Application>
  <PresentationFormat>On-screen Show (4:3)</PresentationFormat>
  <Paragraphs>330</Paragraphs>
  <Slides>56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Times New Roman</vt:lpstr>
      <vt:lpstr>Calibri Light</vt:lpstr>
      <vt:lpstr>Calibri</vt:lpstr>
      <vt:lpstr>Verdana</vt:lpstr>
      <vt:lpstr>Symbol</vt:lpstr>
      <vt:lpstr>SPSS Marker Set</vt:lpstr>
      <vt:lpstr>Wingdings</vt:lpstr>
      <vt:lpstr>Projekt domyślny</vt:lpstr>
      <vt:lpstr>Motyw pakietu Office</vt:lpstr>
      <vt:lpstr>Fotografia Photo Editor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Przed wejściem do szkoły/do sali egzaminacyjnej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Podstawy prawne Rozporządzenie  MEN z 21 grudnia 2016  </vt:lpstr>
      <vt:lpstr>PowerPoint Presentation</vt:lpstr>
      <vt:lpstr>PowerPoint Presentation</vt:lpstr>
      <vt:lpstr>PowerPoint Presentation</vt:lpstr>
      <vt:lpstr>Informacje o egzaminie maturalnym  dla uczniów o specjalnych potrzebach edukacyjnych</vt:lpstr>
      <vt:lpstr>Informacje o egzaminie maturalnym  dla uczniów o specjalnych potrzebach edukacyjnych</vt:lpstr>
      <vt:lpstr>PowerPoint Presentation</vt:lpstr>
      <vt:lpstr>PowerPoint Presentation</vt:lpstr>
      <vt:lpstr>PowerPoint Presentation</vt:lpstr>
      <vt:lpstr>Materiały  i przybory pomocnicze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Kodowanie pierwszej strony arkusza</vt:lpstr>
      <vt:lpstr>PowerPoint Presentation</vt:lpstr>
      <vt:lpstr>PowerPoint Presentation</vt:lpstr>
      <vt:lpstr>PowerPoint Presentation</vt:lpstr>
      <vt:lpstr>Rozpoczęcie egzaminu</vt:lpstr>
      <vt:lpstr>Podczas trwania egzaminu zdający nie opuszczają sali.  Jeśli zajdzie uzasadniona potrzeba, zdający może opuścić salę egzaminacyjną tyko za zgodą przewodniczącego zespołu nadzorującego.   Jeśli zajdzie taka konieczność, nie wolno kontaktować się z innymi osobami, z wyjątkiem np. osób udzielających pomocy medycznej.  Zdający sygnalizuje taką potrzebę przez podniesienie ręki.   Po uzyskaniu zezwolenia przewodniczącego zespołu nadzorującego na wyjście z sali, zdający pozostawia zamknięty arkusz egzaminacyjny na swoim stoliku.  Czas egzaminu nie ulega przedłużeniu. </vt:lpstr>
      <vt:lpstr>PowerPoint Presentation</vt:lpstr>
      <vt:lpstr>Zakończenie egzaminu maturalnego</vt:lpstr>
      <vt:lpstr>Przerwanie i unieważnienie egzaminu w sali Ustawa o systemie oświaty – art. zzv  oraz Informacja …</vt:lpstr>
      <vt:lpstr>PowerPoint Presentation</vt:lpstr>
      <vt:lpstr>Opuszczenie sali egzaminacyjnej przed upływem czasu.</vt:lpstr>
      <vt:lpstr>PowerPoint Presentation</vt:lpstr>
      <vt:lpstr>PowerPoint Presentation</vt:lpstr>
      <vt:lpstr>PowerPoint Presentation</vt:lpstr>
      <vt:lpstr>Wgląd do pracy</vt:lpstr>
      <vt:lpstr>PowerPoint Presentation</vt:lpstr>
      <vt:lpstr> Prezentowanie wyników </vt:lpstr>
      <vt:lpstr>Prezentowanie wyników         wyniki.edu.pl</vt:lpstr>
      <vt:lpstr> Prezentowanie wyników </vt:lpstr>
      <vt:lpstr>PowerPoint Presentation</vt:lpstr>
      <vt:lpstr>Uwagi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Halinka Żukiewicz</dc:creator>
  <cp:lastModifiedBy>word</cp:lastModifiedBy>
  <cp:revision>853</cp:revision>
  <cp:lastPrinted>2017-03-30T11:13:44Z</cp:lastPrinted>
  <dcterms:created xsi:type="dcterms:W3CDTF">1601-01-01T00:00:00Z</dcterms:created>
  <dcterms:modified xsi:type="dcterms:W3CDTF">2021-04-22T12:02:35Z</dcterms:modified>
</cp:coreProperties>
</file>